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0" r:id="rId2"/>
    <p:sldId id="323" r:id="rId3"/>
    <p:sldId id="326" r:id="rId4"/>
    <p:sldId id="327" r:id="rId5"/>
    <p:sldId id="328" r:id="rId6"/>
    <p:sldId id="329" r:id="rId7"/>
    <p:sldId id="330" r:id="rId8"/>
    <p:sldId id="311" r:id="rId9"/>
    <p:sldId id="331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309" r:id="rId22"/>
    <p:sldId id="324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277" r:id="rId31"/>
    <p:sldId id="264" r:id="rId32"/>
    <p:sldId id="267" r:id="rId33"/>
    <p:sldId id="265" r:id="rId34"/>
    <p:sldId id="268" r:id="rId35"/>
    <p:sldId id="269" r:id="rId36"/>
    <p:sldId id="270" r:id="rId37"/>
    <p:sldId id="271" r:id="rId38"/>
    <p:sldId id="305" r:id="rId39"/>
    <p:sldId id="306" r:id="rId40"/>
    <p:sldId id="307" r:id="rId41"/>
    <p:sldId id="332" r:id="rId42"/>
    <p:sldId id="272" r:id="rId43"/>
    <p:sldId id="273" r:id="rId44"/>
    <p:sldId id="274" r:id="rId45"/>
    <p:sldId id="275" r:id="rId46"/>
    <p:sldId id="280" r:id="rId47"/>
    <p:sldId id="282" r:id="rId48"/>
    <p:sldId id="283" r:id="rId49"/>
    <p:sldId id="284" r:id="rId50"/>
    <p:sldId id="285" r:id="rId51"/>
    <p:sldId id="286" r:id="rId52"/>
    <p:sldId id="276" r:id="rId53"/>
    <p:sldId id="281" r:id="rId54"/>
    <p:sldId id="287" r:id="rId55"/>
    <p:sldId id="288" r:id="rId56"/>
    <p:sldId id="289" r:id="rId57"/>
    <p:sldId id="290" r:id="rId58"/>
    <p:sldId id="291" r:id="rId59"/>
    <p:sldId id="279" r:id="rId60"/>
    <p:sldId id="266" r:id="rId61"/>
    <p:sldId id="308" r:id="rId62"/>
  </p:sldIdLst>
  <p:sldSz cx="12192000" cy="6858000"/>
  <p:notesSz cx="7102475" cy="102330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58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5-12T23:02:08.7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15046 8431 0,'18'18'63,"-18"0"-63,0 17 15,17-17-15,1 35 16,0-18-16,-1 0 16,1 0-16,-1 1 15,-17-1-15,18-17 16,-18-1-16,18-17 16,-18 18 15,0-1-16,17 1 1,-17 0 0,18-1-16,0-17 140,17-70-124,35-54-16,-52 36 16,17 35-16</inkml:trace>
  <inkml:trace contextRef="#ctx0" brushRef="#br0" timeOffset="1468.7691">14958 9684 0,'0'-18'16,"17"18"-1,1 0 1,0 0-16,-1 0 16,1 35-16,-18-17 15,18 35-15,-1-18 16,-17-17-16,18 17 15,0 0-15,-18-17 32,17 0-32,1-1 31,-1 1-15,-17 0-1,18-1-15,-18-70 141,35-52-126,-17 69-15,0-34 16,35-1-16,-1-70 31,-52 88-31</inkml:trace>
  <inkml:trace contextRef="#ctx0" brushRef="#br0" timeOffset="2734.4123">15064 10407 0,'0'0'0,"17"0"16,1 0 15,17 0-31,-35 18 15,35 35-15,-35-36 16,36 18-16,-36-17 16,17 35-16,-17-35 15,18-1-15,0 1 16,-18 0-16,0-1 16,17 1-1,1-1 79,17-34-16,-17-18-78,-18-18 16,17-36-16,-17 37 15,0-1-15,18-36 16</inkml:trace>
  <inkml:trace contextRef="#ctx0" brushRef="#br0" timeOffset="4203.1833">15099 11307 0,'18'0'0,"-1"0"31,18 17-31,-35 1 16,0-1-16,36 19 15,-19-1 1,-17-17 0,18-18-16,-18 17 15,18 19 1,-18-19-1,17 18 1,1-17 47,-18 0-48,18-18 1,-1 17 15,54-70 78,-36-70-109,18 0 16,-35 52 0,35-52-16</inkml:trace>
  <inkml:trace contextRef="#ctx0" brushRef="#br0" timeOffset="9828.2647">18133 12859 0,'17'53'32,"36"-53"-17,36 17-15,16-17 16,36 0-16,1 0 15,-1 0 1,35 0-16,0 0 16,19 0-16,-90 0 0,72 0 15,-71 0 1,-36 0-16,36 0 0,-35 0 16,-1 0-16,-35 0 15,54 0-15,-37 0 16,-16 0-16,17 0 15,-18-17-15,0 17 16,0-18-16,1 0 16,17-17-16,17 0 15,-34 17-15,16-17 16,37 0 0,-1-1-16,-35 1 15,0 0-15,17 0 16,-17-18-16,-35 53 15,-1-18-15,19-17 16,-36 17-16,17-17 16,1 0-16,0-1 15,35 1-15,-36-36 16,-17 54-16,18-71 16,-1 35-16,1-36 15,-18 37-15,0-37 16,18 19-16,-18-18 15,17 35-15,-17-18 16,0 1-16,0 17 16,0-18-16,0-17 15,0 17-15,0-17 16,0 18-16,0-19 16,0 19-16,0-18 15,0 17 1,0-17-16,-17 35 0,17-35 15,-18 17 1,18-17-16,-18 35 16,18-35-16,-17 17 15,-1-17-15,18 35 16,0-17-16,-35-18 16,17-1-16,18 36 15,-17-17-15,17-18 16,-18-1-16,18 19 15,-18 17-15,1-35 16,17 35-16,0-35 16,-18 35-16,-17-35 15,35 35-15,0-18 16,-18 1-16,0-1 16,18 18-16,0-35 15,-17 17-15,17 1 16,-18 34-16,18-34 15,-17 35-15,-1-54 16,0 37 0,18 16-16,0 1 15,-17 0-15,17-1 16,0 19-16,0-1 16,-18 1-1,0 17 110,1 0-125,-1 0 16,0 0-1,1 0-15,-18 0 16,17 0-16,-17 0 16,-18 0-16,0 0 15,-18 0-15,54 0 16,-54 0-16,18 0 16,18 0-16,0 0 15,-18 0-15,17 0 16,-17 0-16,18 0 15,-18 0-15,0 0 16,18 0-16,-35 0 16,17 0-16,0-18 15,0 18-15,0 0 16,-35-35 0,35 17-16,-35 18 15,35 0-15,-18 0 16,1 0-16,-1 0 15,-17 0-15,35 0 16,-18 0-16,-17 0 16,-18 0-16,36 0 15,-36 0-15,18 0 16,17 0-16,-35 0 16,18 0-16,-18 0 15,0 0-15,1-18 16,-19 18-16,-17 0 15,35 0-15,0-17 16,18 17-16,0-18 16,17 18-16,18-18 15,-35-17-15,35 35 16,0 0-16,-35 0 16,35 0-1,0 0-15,1 0 0,16 0 16,-34 0-16,52 0 15,-17 0-15,-1 0 16,1 0 0,-18 0-16,18 0 15,0 0-15,-1 0 16,-16 0-16,16 0 16,1 0-16,17 0 15,1 0-15,-19 0 16,19 0-16,-18 0 15,17 0 1,-17 0-16,-1 0 16,1 0-16,0 0 15,-1 0-15,1 0 16,0 0 0,17 0 15,1 0-31,-1 0 15,0 0-15,1 0 16,-1 18-16,0-18 31,-17 17-31,18 1 16,-1 0-16,0-1 16,1 1-16,-1 0 15,0-18-15,1 17 16,-1 1-1,0 0-15,1-1 16,-1 18-16,18-17 16,-17 17-1,17 1 1,-18-1-16,0-17 16,1 34-16,-1-34 15,18 0-15,0-1 16,0 1-1</inkml:trace>
  <inkml:trace contextRef="#ctx0" brushRef="#br0" timeOffset="11843.9187">15452 11871 0,'0'18'16,"17"-1"-16,-17 1 15,18 35-15,-18-36 31,0 19-31,0-1 16,18 0-16,-1 1 16,-17-19-16,18 18 15,-18 1-15,18-1 16,-18 0-16,17 1 16,1-19-16,-1-17 15,-17 18-15,18 0 16,0 17-16,-18-18 15,0 1-15,17 0 16,1-18 0,0 17-1,-1 19 1,1-19 0,0 1-1,-18 0 1,17-1-16,1-17 15,-1 18-15,1-1 16,17 19 0,-17-19-16,0 1 15,-1 0-15,19-1 16,-19-17 0,18 18-16,18 0 15,-17-18-15,34 17 16,-17 1-16,0-1 15,18 1-15,-36-18 16,18 0 0,-18 0-16,36 0 15,-54 0 1,54 0-16,-36 0 0,0 0 16,-17 0-16,35 18 15,-18-18 1,-17 0-16,17 17 15,0-17-15,1 0 16,-1 0-16,0 0 16,1 0-16,-19 0 15,18 0-15,-17 0 16,17 0-16,-17 0 16,0 0-16,17 18 15,0-18 1,-17 0-16,17 0 15,0 18 1,-17-18-16,35 0 0,-35 0 16,17 0-1,0 0 1,0 17-16,-17-17 16,17 18-16,1-18 15,-19 0-15,19 0 16,-1 0-1,-18 0-15,36 0 16,-35 0-16,17 0 16,-17 0-1,0 0-15,-1 0 16,1 0-16,-1 0 16,1 0-16,0 0 15,-1 0 1,1 0-16,17 0 15,-17 0 1,0 0 0,-1 0-1,1 0 17,0 0-32,17 0 15,-18-18 16,1 1 1,0 17 30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6.72083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9-05-13T03:46:42.5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17074 9843 0,'0'17'140,"0"-17"-124,18 35-1,0-17 1,-18-18 0,0 35-1,17-35-15,-17 18 16,18 0-16,0 17 15,-18 0 1,17-35 0,1 18-16,-18 17 15,18-17 1,-1-1-16,-17 1 15,18 17-15,-18-35 16,17 36 0,1-19-1,-18 1-15,18-1 16,-1 1-16,-17 0 15,0-18-15,18 35 16,0-35-16,-18 18 16,17-18-16,-17 35 15,18-17 1,0 17-1,-18-35-15,17 18 16,1-1 0,-18 1-1,0-1 1,18 1-16,-18 0 15,0-18 1,17 35-16,1-17 16,-18-1-1,17 1-15,1 0 16,-18-18-16,0 17 15,18 1-15,-18-1 16,0 1 0,17 0-16,-17-1 15,18-17-15,-18 18 16,0 0-1,0 17-15,18-17 16,-18-1 0,17 18-1,-17-35-15,18 18 16,0-18-16,-18 18 15,0-1-15,0-17 16,0 18 0,0-18-1,0 18 1,0-18-16,0 17 15,17 1-15,-17-18 32</inkml:trace>
  <inkml:trace contextRef="#ctx0" brushRef="#br0" timeOffset="1135.065">17745 10707 0,'0'0'63,"0"0"-63,0 35 15,0-17-15,0-1 16,0 19-16,0 17 15,0-36-15,0 18 16,0 18-16,0-35 16,0-18-16,0 35 15,0-35-15,0 18 16,-18-18 140,18 0-141,-18 0-15,1 0 16,-18 0-16,35 0 16,-36 0-16,-17 0 15,0 0-15,-35-18 16,18 1-16,-19-1 15,54 18-15,-18 0 16,18 0-16,0 0 16,-1 0-16,1 0 15,35 0-15,-17 0 203</inkml:trace>
  <inkml:trace contextRef="#ctx0" brushRef="#br0" timeOffset="5599.3203">16739 9472 0,'0'0'296,"0"0"-280,-17 0-16,-1 0 15,18 0-15,-18 0 16,18 0-16,-17 0 15,17 0 1,-18 0-16,0 0 16,18 0-16,-17 0 15,17 0-15,-18 0 16,-17 18-16,17-18 15,1 0 1,-1 0-16,0 0 16,-17 0-16,17 0 15,1 0-15,-36 0 16,35 0-16,1 0 15,-1 0-15,-17 0 16,-1 0-16,19 0 16,-18 0-16,-18 0 15,17 0-15,1 0 16,-18 0-16,18 0 15,0 0-15,-36 0 16,36 0-16,-1 0 16,1 0-16,0 0 15,0 0-15,-1 0 16,19 0-16,-19 0 15,1 0 1,0 0-16,17 0 16,-17 0-16,0 0 15,-1 0-15,19 0 16,-19 0-16,1 0 15,18 0-15,-1 0 16,-17 0-16,17 0 16,0 0-16,1 0 15,-1 0-15,0 0 16,-17 0-16,18 0 15,-1 0-15,0 0 16,-17 0-16,35 0 16,-35 0-16,17 0 15,0 0-15,1 0 16,-1 0-16,1 0 15,-19 0-15,19 0 16,-1 0-16,-17 0 16,17 0-16,0 0 15,-17 0-15,17 0 16,1 0-16,-1 0 15,-17 0 1,35 0-16,-35 0 16,17 0-16,0 0 15,-17 0-15,17 0 16,1 0-16,-1 0 15,1 0-15,-1 0 16,0 0-16,18 0 16,-17 0-16,-1 0 15,0 0-15,18 0 16,-17 0-16,-1 0 15,18 0 1,-18 0-16,18 0 16,-17 0-16,-1 0 31,18 0-16,-17 0-15,-1 17 16,0-17 0,1 0-1,17 0 16,-18 0-15,0 0-16,18 0 16,-17 0-1,17 0-15,-18 0 16,0 18 15,1-18 16,17 0-32,-18 0 32,0 0 16,18 0-48,-17 18 1,17-18-1,-18 0 1,18 0 15,-17 0-15</inkml:trace>
  <inkml:trace contextRef="#ctx0" brushRef="#br0" timeOffset="6610.3781">14182 9349 0,'0'17'16,"-18"-17"-1,-17 18 1,35 0 0,-18-18-16,0 17 15,-17 1-15,18-18 16,-1 17-16,0 1 15,18-18-15,-35 18 16,17-1 0,1-17-1,17 0 16,-18 18-31,18-18 125,0 18-109,18-18-16,-1 17 15,19 1-15,-36-18 16,17 35-16,19-35 16,-1 18-16,0 17 15,18-17-15,-35-1 16,17 1-16,-17-18 15,-18 18-15,35-1 16,-35-17-16,35 18 16,-35-18 140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4602-08B1-4DB2-A65B-D63CC18C41CB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54C9-971A-411E-9DE6-AC5126975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257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4602-08B1-4DB2-A65B-D63CC18C41CB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54C9-971A-411E-9DE6-AC5126975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164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4602-08B1-4DB2-A65B-D63CC18C41CB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54C9-971A-411E-9DE6-AC5126975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192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4602-08B1-4DB2-A65B-D63CC18C41CB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54C9-971A-411E-9DE6-AC5126975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87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4602-08B1-4DB2-A65B-D63CC18C41CB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54C9-971A-411E-9DE6-AC5126975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905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4602-08B1-4DB2-A65B-D63CC18C41CB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54C9-971A-411E-9DE6-AC5126975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694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4602-08B1-4DB2-A65B-D63CC18C41CB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54C9-971A-411E-9DE6-AC5126975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401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4602-08B1-4DB2-A65B-D63CC18C41CB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54C9-971A-411E-9DE6-AC5126975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254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4602-08B1-4DB2-A65B-D63CC18C41CB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54C9-971A-411E-9DE6-AC5126975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829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4602-08B1-4DB2-A65B-D63CC18C41CB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54C9-971A-411E-9DE6-AC5126975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931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4602-08B1-4DB2-A65B-D63CC18C41CB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54C9-971A-411E-9DE6-AC5126975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472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94602-08B1-4DB2-A65B-D63CC18C41CB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954C9-971A-411E-9DE6-AC5126975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99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runean.com/&#47532;&#52264;&#46300;-&#49828;&#53672;&#47564;&#44284;-&#51088;&#50976;&#49548;&#54532;&#53944;&#50920;&#50612;-&#47564;&#54868;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customXml" Target="../ink/ink1.xml"/><Relationship Id="rId4" Type="http://schemas.openxmlformats.org/officeDocument/2006/relationships/hyperlink" Target="http://joone.net/2014/07/blog-post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llym-OpenSourceSW/Hallym-OpenSourceSW.github.io/blob/master/Sub_menu/WhatisOSS.md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tworld.co.kr/news/106673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llym-OpenSourceSW/Hallym-OpenSourceSW.github.io" TargetMode="External"/><Relationship Id="rId2" Type="http://schemas.openxmlformats.org/officeDocument/2006/relationships/hyperlink" Target="https://github.com/jeonggunlee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hyperlink" Target="https://sujinlee.me/professional-github/" TargetMode="Externa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backlog.com/git-tutorial/kr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7.png"/><Relationship Id="rId4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png"/><Relationship Id="rId7" Type="http://schemas.openxmlformats.org/officeDocument/2006/relationships/hyperlink" Target="https://backlog.com/git-tutorial/kr/" TargetMode="External"/><Relationship Id="rId2" Type="http://schemas.openxmlformats.org/officeDocument/2006/relationships/hyperlink" Target="http://olc.kr/course/course_online_view.jsp?id=10160#sel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hyperlink" Target="https://nextstep.camp/courses/-L6-ES5-WFWp9mKmOhE-" TargetMode="External"/><Relationship Id="rId4" Type="http://schemas.openxmlformats.org/officeDocument/2006/relationships/image" Target="../media/image62.png"/><Relationship Id="rId9" Type="http://schemas.openxmlformats.org/officeDocument/2006/relationships/image" Target="../media/image6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17600"/>
            <a:ext cx="9144000" cy="1940803"/>
          </a:xfrm>
        </p:spPr>
        <p:txBody>
          <a:bodyPr>
            <a:noAutofit/>
          </a:bodyPr>
          <a:lstStyle/>
          <a:p>
            <a:r>
              <a:rPr lang="ko-KR" altLang="en-US" sz="7200" b="1" dirty="0" smtClean="0">
                <a:solidFill>
                  <a:srgbClr val="00B050"/>
                </a:solidFill>
              </a:rPr>
              <a:t>오픈 소스 소프트웨어</a:t>
            </a:r>
            <a:r>
              <a:rPr lang="en-US" altLang="ko-KR" sz="5400" b="1" dirty="0" smtClean="0"/>
              <a:t/>
            </a:r>
            <a:br>
              <a:rPr lang="en-US" altLang="ko-KR" sz="5400" b="1" dirty="0" smtClean="0"/>
            </a:br>
            <a:r>
              <a:rPr lang="en-US" altLang="ko-KR" sz="5400" b="1" dirty="0" smtClean="0"/>
              <a:t>What is it ?</a:t>
            </a:r>
            <a:endParaRPr lang="ko-KR" altLang="en-US" sz="5400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293194"/>
            <a:ext cx="9144000" cy="1655762"/>
          </a:xfrm>
        </p:spPr>
        <p:txBody>
          <a:bodyPr>
            <a:noAutofit/>
          </a:bodyPr>
          <a:lstStyle/>
          <a:p>
            <a:r>
              <a:rPr lang="ko-KR" altLang="en-US" b="1" dirty="0" smtClean="0"/>
              <a:t>이정근</a:t>
            </a:r>
            <a:endParaRPr lang="en-US" altLang="ko-KR" b="1" dirty="0" smtClean="0"/>
          </a:p>
          <a:p>
            <a:r>
              <a:rPr lang="ko-KR" altLang="en-US" b="1" dirty="0" err="1" smtClean="0"/>
              <a:t>오픈소스</a:t>
            </a:r>
            <a:r>
              <a:rPr lang="en-US" altLang="ko-KR" b="1" dirty="0" smtClean="0"/>
              <a:t>SW </a:t>
            </a:r>
            <a:r>
              <a:rPr lang="ko-KR" altLang="en-US" b="1" dirty="0" err="1" smtClean="0"/>
              <a:t>교육센터장</a:t>
            </a:r>
            <a:r>
              <a:rPr lang="en-US" altLang="ko-KR" b="1" dirty="0" smtClean="0"/>
              <a:t>/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전공주임</a:t>
            </a:r>
            <a:endParaRPr lang="en-US" altLang="ko-KR" b="1" dirty="0" smtClean="0"/>
          </a:p>
          <a:p>
            <a:r>
              <a:rPr lang="ko-KR" altLang="en-US" b="1" dirty="0" smtClean="0"/>
              <a:t>한림대학교 소프트웨어융합대학</a:t>
            </a:r>
            <a:endParaRPr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079" y="4625590"/>
            <a:ext cx="2154303" cy="213560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396815"/>
            <a:ext cx="5055079" cy="13802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7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10800000" scaled="1"/>
            <a:tileRect/>
          </a:gradFill>
          <a:effec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0755" y="563903"/>
            <a:ext cx="212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  <a:latin typeface="Cambria Math" panose="02040503050406030204" pitchFamily="18" charset="0"/>
              </a:rPr>
              <a:t>공개 소프트웨어 </a:t>
            </a:r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  <a:latin typeface="Cambria Math" panose="02040503050406030204" pitchFamily="18" charset="0"/>
              </a:rPr>
              <a:t>~!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  <a:latin typeface="Cambria Math" panose="02040503050406030204" pitchFamily="18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206" y="112966"/>
            <a:ext cx="5284206" cy="80361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0755" y="6391859"/>
            <a:ext cx="2619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Hallym-OpenSourceSW</a:t>
            </a:r>
          </a:p>
        </p:txBody>
      </p:sp>
    </p:spTree>
    <p:extLst>
      <p:ext uri="{BB962C8B-B14F-4D97-AF65-F5344CB8AC3E}">
        <p14:creationId xmlns:p14="http://schemas.microsoft.com/office/powerpoint/2010/main" val="103262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7275" y="1557497"/>
            <a:ext cx="111709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dirty="0" smtClean="0">
                <a:solidFill>
                  <a:srgbClr val="00B050"/>
                </a:solidFill>
              </a:rPr>
              <a:t>Open Source Software</a:t>
            </a:r>
            <a:endParaRPr lang="ko-KR" altLang="en-US" sz="8000" b="1" dirty="0">
              <a:solidFill>
                <a:srgbClr val="00B05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39350" y="3457417"/>
            <a:ext cx="77267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b="1" dirty="0" smtClean="0"/>
              <a:t>공개 소프트웨어</a:t>
            </a:r>
            <a:endParaRPr lang="ko-KR" altLang="en-US" sz="8000" b="1" dirty="0"/>
          </a:p>
        </p:txBody>
      </p:sp>
      <p:pic>
        <p:nvPicPr>
          <p:cNvPr id="6" name="Picture 4" descr="open source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7129" y="914400"/>
            <a:ext cx="851089" cy="851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20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7275" y="1557497"/>
            <a:ext cx="111709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dirty="0" smtClean="0">
                <a:solidFill>
                  <a:srgbClr val="00B050"/>
                </a:solidFill>
              </a:rPr>
              <a:t>Open Source Software</a:t>
            </a:r>
            <a:endParaRPr lang="ko-KR" altLang="en-US" sz="8000" b="1" dirty="0">
              <a:solidFill>
                <a:srgbClr val="00B05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39350" y="3457417"/>
            <a:ext cx="77267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b="1" dirty="0" smtClean="0"/>
              <a:t>공개 소프트웨어</a:t>
            </a:r>
            <a:endParaRPr lang="ko-KR" altLang="en-US" sz="8000" b="1" dirty="0"/>
          </a:p>
        </p:txBody>
      </p:sp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27167" y="3698229"/>
            <a:ext cx="3111988" cy="311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06972" y="5133817"/>
            <a:ext cx="32624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b="1" smtClean="0">
                <a:solidFill>
                  <a:srgbClr val="FF0000"/>
                </a:solidFill>
              </a:rPr>
              <a:t>소스가</a:t>
            </a:r>
            <a:endParaRPr lang="ko-KR" altLang="en-US" sz="8000" b="1" dirty="0">
              <a:solidFill>
                <a:srgbClr val="FF0000"/>
              </a:solidFill>
            </a:endParaRPr>
          </a:p>
        </p:txBody>
      </p:sp>
      <p:pic>
        <p:nvPicPr>
          <p:cNvPr id="7" name="Picture 4" descr="open source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7129" y="914400"/>
            <a:ext cx="851089" cy="851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73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7275" y="1557497"/>
            <a:ext cx="111709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dirty="0" smtClean="0">
                <a:solidFill>
                  <a:srgbClr val="00B050"/>
                </a:solidFill>
              </a:rPr>
              <a:t>Open Source Software</a:t>
            </a:r>
            <a:endParaRPr lang="ko-KR" altLang="en-US" sz="8000" b="1" dirty="0">
              <a:solidFill>
                <a:srgbClr val="00B05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39350" y="3457417"/>
            <a:ext cx="772679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b="1" dirty="0" smtClean="0"/>
              <a:t>공개 소프트웨어</a:t>
            </a:r>
            <a:endParaRPr lang="en-US" altLang="ko-KR" sz="8000" b="1" dirty="0"/>
          </a:p>
          <a:p>
            <a:pPr algn="ctr"/>
            <a:r>
              <a:rPr lang="en-US" altLang="ko-KR" sz="8000" b="1" dirty="0" smtClean="0"/>
              <a:t>Free Software ?</a:t>
            </a:r>
          </a:p>
        </p:txBody>
      </p:sp>
      <p:pic>
        <p:nvPicPr>
          <p:cNvPr id="6" name="Picture 4" descr="open source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7129" y="914400"/>
            <a:ext cx="851089" cy="851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276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7275" y="1557497"/>
            <a:ext cx="1117094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dirty="0" smtClean="0">
                <a:solidFill>
                  <a:srgbClr val="00B050"/>
                </a:solidFill>
              </a:rPr>
              <a:t>Open Source Software</a:t>
            </a:r>
          </a:p>
          <a:p>
            <a:pPr algn="ctr"/>
            <a:r>
              <a:rPr lang="en-US" altLang="ko-KR" sz="8000" b="1" dirty="0" smtClean="0">
                <a:solidFill>
                  <a:srgbClr val="00B050"/>
                </a:solidFill>
              </a:rPr>
              <a:t>(</a:t>
            </a:r>
            <a:r>
              <a:rPr lang="ko-KR" altLang="en-US" sz="8000" b="1" dirty="0" smtClean="0">
                <a:solidFill>
                  <a:srgbClr val="00B050"/>
                </a:solidFill>
              </a:rPr>
              <a:t>공개</a:t>
            </a:r>
            <a:r>
              <a:rPr lang="en-US" altLang="ko-KR" sz="8000" b="1" dirty="0">
                <a:solidFill>
                  <a:srgbClr val="00B050"/>
                </a:solidFill>
              </a:rPr>
              <a:t>)</a:t>
            </a:r>
            <a:endParaRPr lang="ko-KR" altLang="en-US" sz="8000" b="1" dirty="0">
              <a:solidFill>
                <a:srgbClr val="00B05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34920" y="4554697"/>
            <a:ext cx="69454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dirty="0" smtClean="0"/>
              <a:t>Free Software</a:t>
            </a:r>
            <a:endParaRPr lang="ko-KR" altLang="en-US" sz="8000" b="1" dirty="0"/>
          </a:p>
        </p:txBody>
      </p:sp>
      <p:pic>
        <p:nvPicPr>
          <p:cNvPr id="2050" name="Picture 2" descr="ê³µì§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352" y="3718561"/>
            <a:ext cx="2847340" cy="28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open source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7129" y="914400"/>
            <a:ext cx="851089" cy="851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13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7275" y="1557497"/>
            <a:ext cx="1117094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dirty="0" smtClean="0">
                <a:solidFill>
                  <a:srgbClr val="00B050"/>
                </a:solidFill>
              </a:rPr>
              <a:t>Open Source Software</a:t>
            </a:r>
          </a:p>
          <a:p>
            <a:pPr algn="ctr"/>
            <a:r>
              <a:rPr lang="en-US" altLang="ko-KR" sz="8000" b="1" dirty="0" smtClean="0">
                <a:solidFill>
                  <a:srgbClr val="00B050"/>
                </a:solidFill>
              </a:rPr>
              <a:t>(</a:t>
            </a:r>
            <a:r>
              <a:rPr lang="ko-KR" altLang="en-US" sz="8000" b="1" dirty="0" smtClean="0">
                <a:solidFill>
                  <a:srgbClr val="00B050"/>
                </a:solidFill>
              </a:rPr>
              <a:t>공개</a:t>
            </a:r>
            <a:r>
              <a:rPr lang="en-US" altLang="ko-KR" sz="8000" b="1" dirty="0">
                <a:solidFill>
                  <a:srgbClr val="00B050"/>
                </a:solidFill>
              </a:rPr>
              <a:t>)</a:t>
            </a:r>
            <a:endParaRPr lang="ko-KR" altLang="en-US" sz="8000" b="1" dirty="0">
              <a:solidFill>
                <a:srgbClr val="00B05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34920" y="4554697"/>
            <a:ext cx="69454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dirty="0" smtClean="0"/>
              <a:t>Free Software</a:t>
            </a:r>
            <a:endParaRPr lang="ko-KR" altLang="en-US" sz="8000" b="1" dirty="0"/>
          </a:p>
        </p:txBody>
      </p:sp>
      <p:pic>
        <p:nvPicPr>
          <p:cNvPr id="2050" name="Picture 2" descr="ê³µì§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352" y="3718561"/>
            <a:ext cx="2847340" cy="28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ê´ë ¨ ì´ë¯¸ì§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817" y="3544571"/>
            <a:ext cx="3195320" cy="319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open source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7129" y="914400"/>
            <a:ext cx="851089" cy="851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48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7275" y="1557497"/>
            <a:ext cx="1117094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dirty="0" smtClean="0">
                <a:solidFill>
                  <a:srgbClr val="00B050"/>
                </a:solidFill>
              </a:rPr>
              <a:t>Open Source Software</a:t>
            </a:r>
          </a:p>
          <a:p>
            <a:pPr algn="ctr"/>
            <a:r>
              <a:rPr lang="en-US" altLang="ko-KR" sz="8000" b="1" dirty="0" smtClean="0">
                <a:solidFill>
                  <a:srgbClr val="00B050"/>
                </a:solidFill>
              </a:rPr>
              <a:t>(</a:t>
            </a:r>
            <a:r>
              <a:rPr lang="ko-KR" altLang="en-US" sz="8000" b="1" dirty="0" smtClean="0">
                <a:solidFill>
                  <a:srgbClr val="00B050"/>
                </a:solidFill>
              </a:rPr>
              <a:t>공개</a:t>
            </a:r>
            <a:r>
              <a:rPr lang="en-US" altLang="ko-KR" sz="8000" b="1" dirty="0">
                <a:solidFill>
                  <a:srgbClr val="00B050"/>
                </a:solidFill>
              </a:rPr>
              <a:t>)</a:t>
            </a:r>
            <a:endParaRPr lang="ko-KR" altLang="en-US" sz="8000" b="1" dirty="0">
              <a:solidFill>
                <a:srgbClr val="00B05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34920" y="4554697"/>
            <a:ext cx="69454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dirty="0" smtClean="0"/>
              <a:t>Free Software</a:t>
            </a:r>
            <a:endParaRPr lang="ko-KR" altLang="en-US" sz="8000" b="1" dirty="0"/>
          </a:p>
        </p:txBody>
      </p:sp>
      <p:pic>
        <p:nvPicPr>
          <p:cNvPr id="4098" name="Picture 2" descr="ìì 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9" t="29433" r="19533" b="33659"/>
          <a:stretch/>
        </p:blipFill>
        <p:spPr bwMode="auto">
          <a:xfrm>
            <a:off x="8168640" y="4191417"/>
            <a:ext cx="3427595" cy="204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open source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7129" y="914400"/>
            <a:ext cx="851089" cy="851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41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7275" y="450057"/>
            <a:ext cx="1117094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dirty="0" smtClean="0">
                <a:solidFill>
                  <a:srgbClr val="00B050"/>
                </a:solidFill>
              </a:rPr>
              <a:t>Open Source Software</a:t>
            </a:r>
          </a:p>
          <a:p>
            <a:pPr algn="ctr"/>
            <a:r>
              <a:rPr lang="en-US" altLang="ko-KR" sz="8000" b="1" dirty="0" smtClean="0">
                <a:solidFill>
                  <a:srgbClr val="00B050"/>
                </a:solidFill>
              </a:rPr>
              <a:t>(</a:t>
            </a:r>
            <a:r>
              <a:rPr lang="ko-KR" altLang="en-US" sz="8000" b="1" dirty="0" smtClean="0">
                <a:solidFill>
                  <a:srgbClr val="00B050"/>
                </a:solidFill>
              </a:rPr>
              <a:t>공개</a:t>
            </a:r>
            <a:r>
              <a:rPr lang="en-US" altLang="ko-KR" sz="8000" b="1" dirty="0">
                <a:solidFill>
                  <a:srgbClr val="00B050"/>
                </a:solidFill>
              </a:rPr>
              <a:t>)</a:t>
            </a:r>
            <a:endParaRPr lang="ko-KR" altLang="en-US" sz="8000" b="1" dirty="0">
              <a:solidFill>
                <a:srgbClr val="00B05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34920" y="4554697"/>
            <a:ext cx="69454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dirty="0" smtClean="0"/>
              <a:t>Free Software</a:t>
            </a:r>
            <a:endParaRPr lang="ko-KR" altLang="en-US" sz="8000" b="1" dirty="0"/>
          </a:p>
        </p:txBody>
      </p:sp>
      <p:pic>
        <p:nvPicPr>
          <p:cNvPr id="4098" name="Picture 2" descr="ìì 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9" t="29433" r="19533" b="33659"/>
          <a:stretch/>
        </p:blipFill>
        <p:spPr bwMode="auto">
          <a:xfrm>
            <a:off x="8168640" y="4191417"/>
            <a:ext cx="3427595" cy="204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ê´ë ¨ ì´ë¯¸ì§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433" y="2982449"/>
            <a:ext cx="1588626" cy="158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open source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5146" y="1727329"/>
            <a:ext cx="851089" cy="851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86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6987" y="154226"/>
            <a:ext cx="4085927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 smtClean="0">
                <a:solidFill>
                  <a:srgbClr val="0070C0"/>
                </a:solidFill>
              </a:rPr>
              <a:t>F</a:t>
            </a:r>
            <a:r>
              <a:rPr lang="en-US" altLang="ko-KR" sz="7200" b="1" dirty="0" smtClean="0">
                <a:solidFill>
                  <a:srgbClr val="00B050"/>
                </a:solidFill>
              </a:rPr>
              <a:t>ree</a:t>
            </a:r>
          </a:p>
          <a:p>
            <a:pPr algn="ctr"/>
            <a:r>
              <a:rPr lang="en-US" altLang="ko-KR" sz="7200" b="1" dirty="0" smtClean="0">
                <a:solidFill>
                  <a:srgbClr val="0070C0"/>
                </a:solidFill>
              </a:rPr>
              <a:t>O</a:t>
            </a:r>
            <a:r>
              <a:rPr lang="en-US" altLang="ko-KR" sz="7200" b="1" dirty="0" smtClean="0">
                <a:solidFill>
                  <a:srgbClr val="00B050"/>
                </a:solidFill>
              </a:rPr>
              <a:t>pen</a:t>
            </a:r>
          </a:p>
          <a:p>
            <a:pPr algn="ctr"/>
            <a:r>
              <a:rPr lang="en-US" altLang="ko-KR" sz="7200" b="1" dirty="0" smtClean="0">
                <a:solidFill>
                  <a:srgbClr val="0070C0"/>
                </a:solidFill>
              </a:rPr>
              <a:t>S</a:t>
            </a:r>
            <a:r>
              <a:rPr lang="en-US" altLang="ko-KR" sz="7200" b="1" dirty="0" smtClean="0">
                <a:solidFill>
                  <a:srgbClr val="00B050"/>
                </a:solidFill>
              </a:rPr>
              <a:t>ource</a:t>
            </a:r>
          </a:p>
          <a:p>
            <a:pPr algn="ctr"/>
            <a:r>
              <a:rPr lang="en-US" altLang="ko-KR" sz="7200" b="1" dirty="0" smtClean="0">
                <a:solidFill>
                  <a:srgbClr val="0070C0"/>
                </a:solidFill>
              </a:rPr>
              <a:t>S</a:t>
            </a:r>
            <a:r>
              <a:rPr lang="en-US" altLang="ko-KR" sz="7200" b="1" dirty="0" smtClean="0">
                <a:solidFill>
                  <a:srgbClr val="00B050"/>
                </a:solidFill>
              </a:rPr>
              <a:t>oftware</a:t>
            </a:r>
          </a:p>
          <a:p>
            <a:pPr algn="ctr"/>
            <a:r>
              <a:rPr lang="en-US" altLang="ko-KR" sz="7200" b="1" dirty="0" smtClean="0">
                <a:solidFill>
                  <a:srgbClr val="00B050"/>
                </a:solidFill>
              </a:rPr>
              <a:t>= </a:t>
            </a:r>
            <a:r>
              <a:rPr lang="en-US" altLang="ko-KR" sz="7200" b="1" dirty="0" smtClean="0">
                <a:solidFill>
                  <a:srgbClr val="0070C0"/>
                </a:solidFill>
              </a:rPr>
              <a:t>FOSS</a:t>
            </a:r>
            <a:endParaRPr lang="ko-KR" altLang="en-US" sz="7200" b="1" dirty="0">
              <a:solidFill>
                <a:srgbClr val="0070C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341" y="0"/>
            <a:ext cx="6302757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62560" y="6340535"/>
            <a:ext cx="6685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http://runean.com/</a:t>
            </a:r>
            <a:r>
              <a:rPr lang="ko-KR" altLang="en-US" dirty="0" err="1">
                <a:hlinkClick r:id="rId3"/>
              </a:rPr>
              <a:t>리차드</a:t>
            </a:r>
            <a:r>
              <a:rPr lang="en-US" altLang="ko-KR" dirty="0">
                <a:hlinkClick r:id="rId3"/>
              </a:rPr>
              <a:t>-</a:t>
            </a:r>
            <a:r>
              <a:rPr lang="ko-KR" altLang="en-US" dirty="0" err="1">
                <a:hlinkClick r:id="rId3"/>
              </a:rPr>
              <a:t>스톨만과</a:t>
            </a:r>
            <a:r>
              <a:rPr lang="en-US" altLang="ko-KR" dirty="0">
                <a:hlinkClick r:id="rId3"/>
              </a:rPr>
              <a:t>-</a:t>
            </a:r>
            <a:r>
              <a:rPr lang="ko-KR" altLang="en-US" dirty="0">
                <a:hlinkClick r:id="rId3"/>
              </a:rPr>
              <a:t>자유소프트웨어</a:t>
            </a:r>
            <a:r>
              <a:rPr lang="en-US" altLang="ko-KR" dirty="0">
                <a:hlinkClick r:id="rId3"/>
              </a:rPr>
              <a:t>-</a:t>
            </a:r>
            <a:r>
              <a:rPr lang="ko-KR" altLang="en-US" dirty="0">
                <a:hlinkClick r:id="rId3"/>
              </a:rPr>
              <a:t>만화</a:t>
            </a:r>
            <a:r>
              <a:rPr lang="en-US" altLang="ko-KR" dirty="0" smtClean="0">
                <a:hlinkClick r:id="rId3"/>
              </a:rPr>
              <a:t>/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62560" y="5971203"/>
            <a:ext cx="4487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4"/>
              </a:rPr>
              <a:t>http://</a:t>
            </a:r>
            <a:r>
              <a:rPr lang="ko-KR" altLang="en-US" dirty="0" smtClean="0">
                <a:hlinkClick r:id="rId4"/>
              </a:rPr>
              <a:t>joone.net/2014/07/blog-post.html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잉크 2"/>
              <p14:cNvContentPartPr/>
              <p14:nvPr/>
            </p14:nvContentPartPr>
            <p14:xfrm>
              <a:off x="5384880" y="2793960"/>
              <a:ext cx="2311560" cy="186732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5520" y="2784600"/>
                <a:ext cx="2330280" cy="188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451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7275" y="84297"/>
            <a:ext cx="111709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dirty="0" smtClean="0">
                <a:solidFill>
                  <a:srgbClr val="00B050"/>
                </a:solidFill>
              </a:rPr>
              <a:t>Open Source Software</a:t>
            </a:r>
            <a:endParaRPr lang="ko-KR" altLang="en-US" sz="8000" b="1" dirty="0">
              <a:solidFill>
                <a:srgbClr val="00B05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5675" y="2529840"/>
            <a:ext cx="10322560" cy="3240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 smtClean="0">
                <a:solidFill>
                  <a:srgbClr val="0070C0"/>
                </a:solidFill>
              </a:rPr>
              <a:t>1960: </a:t>
            </a:r>
            <a:r>
              <a:rPr lang="ko-KR" altLang="en-US" sz="2800" b="1" dirty="0" smtClean="0">
                <a:solidFill>
                  <a:srgbClr val="0070C0"/>
                </a:solidFill>
              </a:rPr>
              <a:t>소프트웨어 공유문화</a:t>
            </a:r>
            <a:r>
              <a:rPr lang="en-US" altLang="ko-KR" sz="2800" b="1" dirty="0" smtClean="0">
                <a:solidFill>
                  <a:srgbClr val="0070C0"/>
                </a:solidFill>
              </a:rPr>
              <a:t>: </a:t>
            </a:r>
            <a:r>
              <a:rPr lang="ko-KR" altLang="en-US" sz="2800" b="1" dirty="0" smtClean="0">
                <a:solidFill>
                  <a:srgbClr val="0070C0"/>
                </a:solidFill>
              </a:rPr>
              <a:t>하드웨어 중심 판매</a:t>
            </a:r>
            <a:endParaRPr lang="en-US" altLang="ko-KR" sz="2800" b="1" dirty="0" smtClean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rgbClr val="0070C0"/>
                </a:solidFill>
              </a:rPr>
              <a:t> </a:t>
            </a:r>
            <a:r>
              <a:rPr lang="en-US" altLang="ko-KR" sz="2800" b="1" dirty="0" smtClean="0">
                <a:solidFill>
                  <a:srgbClr val="0070C0"/>
                </a:solidFill>
              </a:rPr>
              <a:t>   1970-80: </a:t>
            </a:r>
            <a:r>
              <a:rPr lang="ko-KR" altLang="en-US" sz="2800" b="1" dirty="0" smtClean="0">
                <a:solidFill>
                  <a:srgbClr val="0070C0"/>
                </a:solidFill>
              </a:rPr>
              <a:t>저작권에 대한 인식</a:t>
            </a:r>
            <a:r>
              <a:rPr lang="en-US" altLang="ko-KR" sz="2800" b="1" dirty="0" smtClean="0">
                <a:solidFill>
                  <a:srgbClr val="0070C0"/>
                </a:solidFill>
              </a:rPr>
              <a:t>: </a:t>
            </a:r>
            <a:r>
              <a:rPr lang="ko-KR" altLang="en-US" sz="2800" b="1" dirty="0" smtClean="0">
                <a:solidFill>
                  <a:srgbClr val="0070C0"/>
                </a:solidFill>
              </a:rPr>
              <a:t>상용 소프트웨어</a:t>
            </a:r>
            <a:endParaRPr lang="en-US" altLang="ko-KR" sz="2800" b="1" dirty="0" smtClean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rgbClr val="0070C0"/>
                </a:solidFill>
              </a:rPr>
              <a:t> </a:t>
            </a:r>
            <a:r>
              <a:rPr lang="en-US" altLang="ko-KR" sz="2800" b="1" dirty="0" smtClean="0">
                <a:solidFill>
                  <a:srgbClr val="0070C0"/>
                </a:solidFill>
              </a:rPr>
              <a:t>                </a:t>
            </a:r>
            <a:r>
              <a:rPr lang="en-US" altLang="ko-KR" sz="2800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 </a:t>
            </a:r>
            <a:r>
              <a:rPr lang="ko-KR" altLang="en-US" sz="2800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자유소프트웨어</a:t>
            </a:r>
            <a:r>
              <a:rPr lang="en-US" altLang="ko-KR" sz="2800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:</a:t>
            </a:r>
            <a:r>
              <a:rPr lang="ko-KR" altLang="en-US" sz="2800" b="1" dirty="0" err="1" smtClean="0">
                <a:solidFill>
                  <a:srgbClr val="0070C0"/>
                </a:solidFill>
                <a:sym typeface="Wingdings" panose="05000000000000000000" pitchFamily="2" charset="2"/>
              </a:rPr>
              <a:t>스톨만</a:t>
            </a:r>
            <a:r>
              <a:rPr lang="en-US" altLang="ko-KR" sz="2800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(1984) </a:t>
            </a:r>
            <a:endParaRPr lang="en-US" altLang="ko-KR" sz="2800" b="1" dirty="0" smtClean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rgbClr val="0070C0"/>
                </a:solidFill>
              </a:rPr>
              <a:t> </a:t>
            </a:r>
            <a:r>
              <a:rPr lang="en-US" altLang="ko-KR" sz="2800" b="1" dirty="0" smtClean="0">
                <a:solidFill>
                  <a:srgbClr val="0070C0"/>
                </a:solidFill>
              </a:rPr>
              <a:t>        1990: Linux, </a:t>
            </a:r>
            <a:r>
              <a:rPr lang="ko-KR" altLang="en-US" sz="2800" b="1" dirty="0" err="1" smtClean="0">
                <a:solidFill>
                  <a:srgbClr val="0070C0"/>
                </a:solidFill>
              </a:rPr>
              <a:t>오픈소스</a:t>
            </a:r>
            <a:r>
              <a:rPr lang="ko-KR" altLang="en-US" sz="2800" b="1" dirty="0" smtClean="0">
                <a:solidFill>
                  <a:srgbClr val="0070C0"/>
                </a:solidFill>
              </a:rPr>
              <a:t> 소프트웨어</a:t>
            </a:r>
            <a:r>
              <a:rPr lang="en-US" altLang="ko-KR" sz="2800" b="1" dirty="0" smtClean="0">
                <a:solidFill>
                  <a:srgbClr val="0070C0"/>
                </a:solidFill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rgbClr val="0070C0"/>
                </a:solidFill>
              </a:rPr>
              <a:t> </a:t>
            </a:r>
            <a:r>
              <a:rPr lang="en-US" altLang="ko-KR" sz="2800" b="1" dirty="0" smtClean="0">
                <a:solidFill>
                  <a:srgbClr val="0070C0"/>
                </a:solidFill>
              </a:rPr>
              <a:t>                   … …</a:t>
            </a:r>
            <a:endParaRPr lang="ko-KR" altLang="en-US" sz="2800" b="1" dirty="0">
              <a:solidFill>
                <a:srgbClr val="0070C0"/>
              </a:solidFill>
            </a:endParaRPr>
          </a:p>
        </p:txBody>
      </p:sp>
      <p:pic>
        <p:nvPicPr>
          <p:cNvPr id="1026" name="Picture 2" descr="ë¦¬ì°¨ë ì¤í¨ë§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590" y="2420302"/>
            <a:ext cx="2711888" cy="283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34799" y="6349954"/>
            <a:ext cx="117067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08서울남산체 EB" panose="02020603020101020101" pitchFamily="18" charset="-127"/>
                <a:ea typeface="08서울남산체 EB" panose="02020603020101020101" pitchFamily="18" charset="-127"/>
                <a:hlinkClick r:id="rId3"/>
              </a:rPr>
              <a:t>https://github.com/Hallym-OpenSourceSW/Hallym-OpenSourceSW.github.io/blob/master/Sub_menu/WhatisOSS.md</a:t>
            </a:r>
            <a:endParaRPr lang="ko-KR" altLang="en-US" sz="1600" b="1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235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669" t="4458" r="56010" b="51810"/>
          <a:stretch/>
        </p:blipFill>
        <p:spPr>
          <a:xfrm>
            <a:off x="701041" y="1615441"/>
            <a:ext cx="3616960" cy="2336799"/>
          </a:xfrm>
          <a:prstGeom prst="round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50993" t="4458" r="5366" b="51537"/>
          <a:stretch/>
        </p:blipFill>
        <p:spPr>
          <a:xfrm>
            <a:off x="5716666" y="1499176"/>
            <a:ext cx="3820160" cy="2351464"/>
          </a:xfrm>
          <a:prstGeom prst="round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2669" t="55985" r="56010" b="5417"/>
          <a:stretch/>
        </p:blipFill>
        <p:spPr>
          <a:xfrm>
            <a:off x="2905762" y="4225410"/>
            <a:ext cx="3616960" cy="20624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50993" t="56555" r="5366" b="3897"/>
          <a:stretch/>
        </p:blipFill>
        <p:spPr>
          <a:xfrm>
            <a:off x="7868058" y="4377810"/>
            <a:ext cx="3820160" cy="21132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5818" y="84297"/>
            <a:ext cx="110738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dirty="0" smtClean="0">
                <a:solidFill>
                  <a:srgbClr val="00B050"/>
                </a:solidFill>
              </a:rPr>
              <a:t>OSS – </a:t>
            </a:r>
            <a:r>
              <a:rPr lang="ko-KR" altLang="en-US" sz="8000" b="1" dirty="0" smtClean="0">
                <a:solidFill>
                  <a:srgbClr val="00B050"/>
                </a:solidFill>
              </a:rPr>
              <a:t>거의 모든 분야</a:t>
            </a:r>
            <a:r>
              <a:rPr lang="en-US" altLang="ko-KR" sz="8000" b="1" dirty="0" smtClean="0">
                <a:solidFill>
                  <a:srgbClr val="00B050"/>
                </a:solidFill>
              </a:rPr>
              <a:t>…</a:t>
            </a:r>
            <a:endParaRPr lang="ko-KR" altLang="en-US" sz="8000" b="1" dirty="0">
              <a:solidFill>
                <a:srgbClr val="00B05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2189" y="6306425"/>
            <a:ext cx="8877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3"/>
              </a:rPr>
              <a:t>http://</a:t>
            </a:r>
            <a:r>
              <a:rPr lang="ko-KR" altLang="en-US" dirty="0" smtClean="0">
                <a:hlinkClick r:id="rId3"/>
              </a:rPr>
              <a:t>www.itworld.co.kr/news/106673</a:t>
            </a:r>
            <a:r>
              <a:rPr lang="ko-KR" altLang="en-US" dirty="0" smtClean="0"/>
              <a:t> </a:t>
            </a:r>
            <a:r>
              <a:rPr lang="en-US" altLang="ko-KR" dirty="0"/>
              <a:t>: 2017</a:t>
            </a:r>
            <a:r>
              <a:rPr lang="ko-KR" altLang="en-US" dirty="0"/>
              <a:t>년 분야별 최고의 </a:t>
            </a:r>
            <a:r>
              <a:rPr lang="ko-KR" altLang="en-US" dirty="0" err="1"/>
              <a:t>오픈소스</a:t>
            </a:r>
            <a:r>
              <a:rPr lang="ko-KR" altLang="en-US" dirty="0"/>
              <a:t> 소프트웨어</a:t>
            </a:r>
          </a:p>
        </p:txBody>
      </p:sp>
    </p:spTree>
    <p:extLst>
      <p:ext uri="{BB962C8B-B14F-4D97-AF65-F5344CB8AC3E}">
        <p14:creationId xmlns:p14="http://schemas.microsoft.com/office/powerpoint/2010/main" val="80190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73680" y="975360"/>
            <a:ext cx="665598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자유로운 개발</a:t>
            </a:r>
            <a:endParaRPr lang="en-US" altLang="ko-KR" sz="8800" b="1" dirty="0" smtClean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2050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861" y="2875597"/>
            <a:ext cx="5381625" cy="35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443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65820" y="84297"/>
            <a:ext cx="110738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dirty="0" smtClean="0">
                <a:solidFill>
                  <a:srgbClr val="00B050"/>
                </a:solidFill>
              </a:rPr>
              <a:t>OSS – </a:t>
            </a:r>
            <a:r>
              <a:rPr lang="ko-KR" altLang="en-US" sz="8000" b="1" dirty="0" smtClean="0">
                <a:solidFill>
                  <a:srgbClr val="00B050"/>
                </a:solidFill>
              </a:rPr>
              <a:t>대세 중에 대세</a:t>
            </a:r>
            <a:r>
              <a:rPr lang="en-US" altLang="ko-KR" sz="8000" b="1" dirty="0" smtClean="0">
                <a:solidFill>
                  <a:srgbClr val="00B050"/>
                </a:solidFill>
              </a:rPr>
              <a:t>…</a:t>
            </a:r>
            <a:endParaRPr lang="ko-KR" altLang="en-US" sz="8000" b="1" dirty="0">
              <a:solidFill>
                <a:srgbClr val="00B050"/>
              </a:solidFill>
            </a:endParaRPr>
          </a:p>
        </p:txBody>
      </p:sp>
      <p:pic>
        <p:nvPicPr>
          <p:cNvPr id="9218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03" y="1745516"/>
            <a:ext cx="5793893" cy="435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mpany use open source software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940" y="1745516"/>
            <a:ext cx="5905500" cy="435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90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446965"/>
            <a:ext cx="9144000" cy="1357438"/>
          </a:xfrm>
        </p:spPr>
        <p:txBody>
          <a:bodyPr>
            <a:normAutofit/>
          </a:bodyPr>
          <a:lstStyle/>
          <a:p>
            <a:r>
              <a:rPr lang="en-US" altLang="ko-KR" sz="8000" b="1" dirty="0" err="1" smtClean="0"/>
              <a:t>Git</a:t>
            </a:r>
            <a:r>
              <a:rPr lang="ko-KR" altLang="en-US" sz="8000" b="1" dirty="0" smtClean="0"/>
              <a:t> 그리고 </a:t>
            </a:r>
            <a:r>
              <a:rPr lang="en-US" altLang="ko-KR" sz="8000" b="1" dirty="0" err="1" smtClean="0"/>
              <a:t>Github</a:t>
            </a:r>
            <a:endParaRPr lang="ko-KR" altLang="en-US" sz="8000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213852"/>
            <a:ext cx="9144000" cy="1655762"/>
          </a:xfrm>
        </p:spPr>
        <p:txBody>
          <a:bodyPr/>
          <a:lstStyle/>
          <a:p>
            <a:r>
              <a:rPr lang="ko-KR" altLang="en-US" b="1" dirty="0" smtClean="0"/>
              <a:t>이정근</a:t>
            </a:r>
            <a:endParaRPr lang="en-US" altLang="ko-KR" b="1" dirty="0" smtClean="0"/>
          </a:p>
          <a:p>
            <a:r>
              <a:rPr lang="ko-KR" altLang="en-US" b="1" dirty="0" err="1" smtClean="0"/>
              <a:t>오픈소스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SW </a:t>
            </a:r>
            <a:r>
              <a:rPr lang="ko-KR" altLang="en-US" b="1" dirty="0" smtClean="0"/>
              <a:t>교육센터</a:t>
            </a:r>
            <a:endParaRPr lang="en-US" altLang="ko-KR" b="1" dirty="0" smtClean="0"/>
          </a:p>
          <a:p>
            <a:r>
              <a:rPr lang="ko-KR" altLang="en-US" b="1" dirty="0" smtClean="0"/>
              <a:t>한림대학교 소프트웨어융합대학</a:t>
            </a:r>
            <a:endParaRPr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079" y="4625590"/>
            <a:ext cx="2154303" cy="21356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349" y="33998"/>
            <a:ext cx="6092651" cy="95620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396815"/>
            <a:ext cx="5055079" cy="13802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7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10800000" scaled="1"/>
            <a:tileRect/>
          </a:gradFill>
          <a:effec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435" y="479941"/>
            <a:ext cx="5825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accent6">
                    <a:lumMod val="50000"/>
                  </a:schemeClr>
                </a:solidFill>
                <a:latin typeface="Cambria Math" panose="02040503050406030204" pitchFamily="18" charset="0"/>
              </a:rPr>
              <a:t>캡스톤</a:t>
            </a:r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/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  <a:latin typeface="Cambria Math" panose="02040503050406030204" pitchFamily="18" charset="0"/>
              </a:rPr>
              <a:t>교과목 프로젝트를 소스 관리를 위한 </a:t>
            </a:r>
            <a:r>
              <a:rPr lang="ko-KR" altLang="en-US" sz="2400" b="1" dirty="0" smtClean="0">
                <a:solidFill>
                  <a:srgbClr val="FF0000"/>
                </a:solidFill>
                <a:latin typeface="Cambria Math" panose="02040503050406030204" pitchFamily="18" charset="0"/>
              </a:rPr>
              <a:t>멋진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  <a:latin typeface="Cambria Math" panose="02040503050406030204" pitchFamily="18" charset="0"/>
              </a:rPr>
              <a:t> 도구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938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94474" y="1456174"/>
            <a:ext cx="1000305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400" b="1" dirty="0">
                <a:latin typeface="08서울남산체 EB" panose="02020603020101020101" pitchFamily="18" charset="-127"/>
                <a:ea typeface="08서울남산체 EB" panose="02020603020101020101" pitchFamily="18" charset="-127"/>
                <a:hlinkClick r:id="rId2"/>
              </a:rPr>
              <a:t>https://github.com/jeonggunlee</a:t>
            </a:r>
            <a:endParaRPr lang="ko-KR" altLang="en-US" sz="5400" b="1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14960" y="3542715"/>
            <a:ext cx="115417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latin typeface="08서울남산체 EB" panose="02020603020101020101" pitchFamily="18" charset="-127"/>
                <a:ea typeface="08서울남산체 EB" panose="02020603020101020101" pitchFamily="18" charset="-127"/>
                <a:hlinkClick r:id="rId3"/>
              </a:rPr>
              <a:t>https://</a:t>
            </a:r>
            <a:r>
              <a:rPr lang="en-US" altLang="ko-KR" sz="24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  <a:hlinkClick r:id="rId3"/>
              </a:rPr>
              <a:t>github.com/Hallym-OpenSourceSW/Hallym-OpenSourceSW.github.io</a:t>
            </a:r>
            <a:r>
              <a:rPr lang="en-US" altLang="ko-KR" sz="24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endParaRPr lang="ko-KR" altLang="en-US" sz="2400" b="1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8755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3333" y="1557497"/>
            <a:ext cx="431881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500" b="1" dirty="0" smtClean="0"/>
              <a:t>버전 </a:t>
            </a:r>
            <a:r>
              <a:rPr lang="en-US" altLang="ko-KR" sz="11500" b="1" dirty="0" smtClean="0"/>
              <a:t>?</a:t>
            </a:r>
            <a:endParaRPr lang="ko-KR" altLang="en-US" sz="115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415186" y="3811430"/>
            <a:ext cx="536743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b="1" dirty="0" smtClean="0"/>
              <a:t>Version</a:t>
            </a:r>
            <a:endParaRPr lang="ko-KR" alt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186125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8151" y="1557497"/>
            <a:ext cx="119891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b="1" dirty="0" smtClean="0"/>
              <a:t>숙제에도 버전이 있지요 </a:t>
            </a:r>
            <a:r>
              <a:rPr lang="en-US" altLang="ko-KR" sz="8000" b="1" dirty="0" smtClean="0"/>
              <a:t>?</a:t>
            </a:r>
            <a:endParaRPr lang="ko-KR" altLang="en-US" sz="8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585" y="3722832"/>
            <a:ext cx="109537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9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8151" y="1557497"/>
            <a:ext cx="119891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b="1" dirty="0" smtClean="0"/>
              <a:t>숙제에도 버전이 있지요 </a:t>
            </a:r>
            <a:r>
              <a:rPr lang="en-US" altLang="ko-KR" sz="8000" b="1" dirty="0" smtClean="0"/>
              <a:t>?</a:t>
            </a:r>
            <a:endParaRPr lang="ko-KR" altLang="en-US" sz="8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966" y="3444153"/>
            <a:ext cx="706755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9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8151" y="1557497"/>
            <a:ext cx="119891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b="1" dirty="0" smtClean="0"/>
              <a:t>숙제에도 버전이 있지요 </a:t>
            </a:r>
            <a:r>
              <a:rPr lang="en-US" altLang="ko-KR" sz="8000" b="1" dirty="0" smtClean="0"/>
              <a:t>?</a:t>
            </a:r>
            <a:endParaRPr lang="ko-KR" altLang="en-US" sz="8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880" y="3891395"/>
            <a:ext cx="3152775" cy="1181100"/>
          </a:xfrm>
          <a:prstGeom prst="rect">
            <a:avLst/>
          </a:prstGeom>
        </p:spPr>
      </p:pic>
      <p:pic>
        <p:nvPicPr>
          <p:cNvPr id="1026" name="Picture 2" descr="ë§íë¤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653" y="3324817"/>
            <a:ext cx="3471384" cy="231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75940" y="3980872"/>
            <a:ext cx="6367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/>
              <a:t>…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49822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5788" y="1557497"/>
            <a:ext cx="119539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 err="1" smtClean="0"/>
              <a:t>아놔</a:t>
            </a:r>
            <a:r>
              <a:rPr lang="en-US" altLang="ko-KR" sz="5400" b="1" dirty="0" smtClean="0"/>
              <a:t>... </a:t>
            </a:r>
            <a:r>
              <a:rPr lang="ko-KR" altLang="en-US" sz="5400" b="1" dirty="0" smtClean="0"/>
              <a:t>이것 좀 관리해주는 것 없을까</a:t>
            </a:r>
            <a:r>
              <a:rPr lang="en-US" altLang="ko-KR" sz="5400" b="1" dirty="0" smtClean="0"/>
              <a:t>?</a:t>
            </a:r>
            <a:endParaRPr lang="ko-KR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06186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5788" y="1557497"/>
            <a:ext cx="119539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 err="1" smtClean="0"/>
              <a:t>아놔</a:t>
            </a:r>
            <a:r>
              <a:rPr lang="en-US" altLang="ko-KR" sz="5400" b="1" dirty="0" smtClean="0"/>
              <a:t>... </a:t>
            </a:r>
            <a:r>
              <a:rPr lang="ko-KR" altLang="en-US" sz="5400" b="1" dirty="0" smtClean="0"/>
              <a:t>이것 좀 관리해주는 것 없을까</a:t>
            </a:r>
            <a:r>
              <a:rPr lang="en-US" altLang="ko-KR" sz="5400" b="1" dirty="0" smtClean="0"/>
              <a:t>?</a:t>
            </a:r>
            <a:endParaRPr lang="ko-KR" altLang="en-US" sz="5400" b="1" dirty="0"/>
          </a:p>
        </p:txBody>
      </p:sp>
      <p:pic>
        <p:nvPicPr>
          <p:cNvPr id="307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313" y="3526247"/>
            <a:ext cx="5644861" cy="297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344" y="2906177"/>
            <a:ext cx="1600797" cy="107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13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06385" y="742691"/>
            <a:ext cx="61927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 smtClean="0"/>
              <a:t>협업도 지원해줘요</a:t>
            </a:r>
            <a:r>
              <a:rPr lang="en-US" altLang="ko-KR" sz="5400" b="1" dirty="0" smtClean="0"/>
              <a:t>!</a:t>
            </a:r>
            <a:endParaRPr lang="ko-KR" altLang="en-US" sz="5400" b="1" dirty="0"/>
          </a:p>
        </p:txBody>
      </p:sp>
      <p:pic>
        <p:nvPicPr>
          <p:cNvPr id="4098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519" y="1816336"/>
            <a:ext cx="7410450" cy="478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409" y="1312948"/>
            <a:ext cx="633743" cy="12031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6029" y="1901227"/>
            <a:ext cx="712278" cy="137843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5132" y="5003816"/>
            <a:ext cx="705545" cy="133603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262" y="3113079"/>
            <a:ext cx="633743" cy="120312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464" y="4795514"/>
            <a:ext cx="633743" cy="120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24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73680" y="975360"/>
            <a:ext cx="665598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자유로운 개발</a:t>
            </a:r>
            <a:endParaRPr lang="en-US" altLang="ko-KR" sz="8800" b="1" dirty="0" smtClean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3" name="Picture 2" descr="talk development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266" y="2566760"/>
            <a:ext cx="4074815" cy="407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146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06385" y="742691"/>
            <a:ext cx="61927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 smtClean="0"/>
              <a:t>협업도 지원해줘요</a:t>
            </a:r>
            <a:r>
              <a:rPr lang="en-US" altLang="ko-KR" sz="5400" b="1" dirty="0" smtClean="0"/>
              <a:t>!</a:t>
            </a:r>
            <a:endParaRPr lang="ko-KR" altLang="en-US" sz="5400" b="1" dirty="0"/>
          </a:p>
        </p:txBody>
      </p:sp>
      <p:pic>
        <p:nvPicPr>
          <p:cNvPr id="4098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519" y="1816336"/>
            <a:ext cx="7410450" cy="478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409" y="1312948"/>
            <a:ext cx="633743" cy="12031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6029" y="1901227"/>
            <a:ext cx="712278" cy="137843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5132" y="5003816"/>
            <a:ext cx="705545" cy="133603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262" y="3113079"/>
            <a:ext cx="633743" cy="120312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464" y="4795514"/>
            <a:ext cx="633743" cy="12031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6269" y="1312948"/>
            <a:ext cx="10358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main()</a:t>
            </a:r>
          </a:p>
          <a:p>
            <a:r>
              <a:rPr lang="en-US" altLang="ko-KR" dirty="0" smtClean="0"/>
              <a:t>{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foo();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poo();</a:t>
            </a:r>
          </a:p>
          <a:p>
            <a:r>
              <a:rPr lang="en-US" altLang="ko-KR" dirty="0" smtClean="0"/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02130" y="4455176"/>
            <a:ext cx="145745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main()</a:t>
            </a:r>
          </a:p>
          <a:p>
            <a:r>
              <a:rPr lang="en-US" altLang="ko-KR" dirty="0" smtClean="0"/>
              <a:t>{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foo();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poo();</a:t>
            </a:r>
          </a:p>
          <a:p>
            <a:r>
              <a:rPr lang="en-US" altLang="ko-KR" dirty="0" smtClean="0"/>
              <a:t>}</a:t>
            </a:r>
          </a:p>
          <a:p>
            <a:endParaRPr lang="en-US" altLang="ko-KR" dirty="0"/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poo() { …; }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70715" y="1774613"/>
            <a:ext cx="139974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main()</a:t>
            </a:r>
          </a:p>
          <a:p>
            <a:r>
              <a:rPr lang="en-US" altLang="ko-KR" dirty="0" smtClean="0"/>
              <a:t>{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foo();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poo();</a:t>
            </a:r>
          </a:p>
          <a:p>
            <a:r>
              <a:rPr lang="en-US" altLang="ko-KR" dirty="0" smtClean="0"/>
              <a:t>}</a:t>
            </a:r>
          </a:p>
          <a:p>
            <a:endParaRPr lang="en-US" altLang="ko-KR" dirty="0"/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foo() { …; }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81565" y="4289563"/>
            <a:ext cx="145745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main()</a:t>
            </a:r>
          </a:p>
          <a:p>
            <a:r>
              <a:rPr lang="en-US" altLang="ko-KR" dirty="0" smtClean="0"/>
              <a:t>{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foo();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poo();</a:t>
            </a:r>
          </a:p>
          <a:p>
            <a:r>
              <a:rPr lang="en-US" altLang="ko-KR" dirty="0" smtClean="0"/>
              <a:t>}</a:t>
            </a:r>
          </a:p>
          <a:p>
            <a:endParaRPr lang="en-US" altLang="ko-KR" dirty="0"/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foo() { …; }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poo() { …; </a:t>
            </a:r>
            <a:r>
              <a:rPr lang="en-US" altLang="ko-KR" b="1" dirty="0" smtClean="0">
                <a:solidFill>
                  <a:srgbClr val="FF0000"/>
                </a:solidFill>
              </a:rPr>
              <a:t>}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53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39539" y="742691"/>
            <a:ext cx="75264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 smtClean="0"/>
              <a:t>그리고 </a:t>
            </a:r>
            <a:r>
              <a:rPr lang="ko-KR" altLang="en-US" sz="5400" b="1" dirty="0" err="1" smtClean="0"/>
              <a:t>오픈소스</a:t>
            </a:r>
            <a:r>
              <a:rPr lang="ko-KR" altLang="en-US" sz="5400" b="1" dirty="0" smtClean="0"/>
              <a:t> </a:t>
            </a:r>
            <a:r>
              <a:rPr lang="en-US" altLang="ko-KR" sz="5400" b="1" dirty="0" smtClean="0"/>
              <a:t>SW !!!</a:t>
            </a:r>
            <a:endParaRPr lang="ko-KR" altLang="en-US" sz="54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485" y="1917215"/>
            <a:ext cx="4993405" cy="367015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84317" y="6034065"/>
            <a:ext cx="48157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err="1" smtClean="0"/>
              <a:t>오픈하면</a:t>
            </a:r>
            <a:r>
              <a:rPr lang="ko-KR" altLang="en-US" sz="4000" b="1" dirty="0" smtClean="0"/>
              <a:t> 공짜</a:t>
            </a:r>
            <a:r>
              <a:rPr lang="en-US" altLang="ko-KR" sz="4000" b="1" dirty="0" smtClean="0"/>
              <a:t>! </a:t>
            </a:r>
            <a:r>
              <a:rPr lang="ko-KR" altLang="en-US" sz="4000" b="1" dirty="0" err="1" smtClean="0"/>
              <a:t>ㅋㅋ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11830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22423" y="742691"/>
            <a:ext cx="616066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 err="1" smtClean="0"/>
              <a:t>Git</a:t>
            </a:r>
            <a:r>
              <a:rPr lang="en-US" altLang="ko-KR" sz="5400" b="1" dirty="0" smtClean="0"/>
              <a:t> (</a:t>
            </a:r>
            <a:r>
              <a:rPr lang="ko-KR" altLang="en-US" sz="5400" b="1" dirty="0" smtClean="0"/>
              <a:t>깃</a:t>
            </a:r>
            <a:r>
              <a:rPr lang="en-US" altLang="ko-KR" sz="5400" b="1" dirty="0" smtClean="0"/>
              <a:t>) ?</a:t>
            </a:r>
          </a:p>
          <a:p>
            <a:pPr algn="ctr"/>
            <a:r>
              <a:rPr lang="ko-KR" altLang="en-US" sz="5400" b="1" dirty="0" smtClean="0">
                <a:solidFill>
                  <a:schemeClr val="accent1">
                    <a:lumMod val="75000"/>
                  </a:schemeClr>
                </a:solidFill>
              </a:rPr>
              <a:t>분산 버전 제어 </a:t>
            </a:r>
            <a:r>
              <a:rPr lang="en-US" altLang="ko-KR" sz="5400" b="1" dirty="0" smtClean="0">
                <a:solidFill>
                  <a:schemeClr val="accent1">
                    <a:lumMod val="75000"/>
                  </a:schemeClr>
                </a:solidFill>
              </a:rPr>
              <a:t>SW</a:t>
            </a:r>
            <a:endParaRPr lang="ko-KR" alt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146" name="Picture 2" descr="https://sangminpark.files.wordpress.com/2011/09/tovalds_sand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866" y="2676202"/>
            <a:ext cx="3067775" cy="3982209"/>
          </a:xfrm>
          <a:prstGeom prst="roundRect">
            <a:avLst>
              <a:gd name="adj" fmla="val 752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711440" y="6045200"/>
            <a:ext cx="2765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Father of Linux</a:t>
            </a:r>
          </a:p>
        </p:txBody>
      </p:sp>
    </p:spTree>
    <p:extLst>
      <p:ext uri="{BB962C8B-B14F-4D97-AF65-F5344CB8AC3E}">
        <p14:creationId xmlns:p14="http://schemas.microsoft.com/office/powerpoint/2010/main" val="323940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22423" y="742691"/>
            <a:ext cx="616066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 err="1" smtClean="0"/>
              <a:t>Git</a:t>
            </a:r>
            <a:r>
              <a:rPr lang="en-US" altLang="ko-KR" sz="5400" b="1" dirty="0" smtClean="0"/>
              <a:t> (</a:t>
            </a:r>
            <a:r>
              <a:rPr lang="ko-KR" altLang="en-US" sz="5400" b="1" dirty="0" smtClean="0"/>
              <a:t>깃</a:t>
            </a:r>
            <a:r>
              <a:rPr lang="en-US" altLang="ko-KR" sz="5400" b="1" dirty="0" smtClean="0"/>
              <a:t>) ?</a:t>
            </a:r>
          </a:p>
          <a:p>
            <a:pPr algn="ctr"/>
            <a:r>
              <a:rPr lang="ko-KR" altLang="en-US" sz="5400" b="1" dirty="0" smtClean="0">
                <a:solidFill>
                  <a:schemeClr val="accent1">
                    <a:lumMod val="75000"/>
                  </a:schemeClr>
                </a:solidFill>
              </a:rPr>
              <a:t>분산 버전 제어 </a:t>
            </a:r>
            <a:r>
              <a:rPr lang="en-US" altLang="ko-KR" sz="5400" b="1" dirty="0" smtClean="0">
                <a:solidFill>
                  <a:schemeClr val="accent1">
                    <a:lumMod val="75000"/>
                  </a:schemeClr>
                </a:solidFill>
              </a:rPr>
              <a:t>SW</a:t>
            </a:r>
            <a:endParaRPr lang="ko-KR" alt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6607" y="3674504"/>
            <a:ext cx="107723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 err="1" smtClean="0"/>
              <a:t>Github</a:t>
            </a:r>
            <a:r>
              <a:rPr lang="en-US" altLang="ko-KR" sz="5400" b="1" dirty="0" smtClean="0"/>
              <a:t> (</a:t>
            </a:r>
            <a:r>
              <a:rPr lang="ko-KR" altLang="en-US" sz="5400" b="1" dirty="0" err="1" smtClean="0"/>
              <a:t>깃허브</a:t>
            </a:r>
            <a:r>
              <a:rPr lang="en-US" altLang="ko-KR" sz="5400" b="1" dirty="0" smtClean="0"/>
              <a:t>) ?</a:t>
            </a:r>
          </a:p>
          <a:p>
            <a:pPr algn="ctr"/>
            <a:r>
              <a:rPr lang="en-US" altLang="ko-KR" sz="5400" b="1" dirty="0" err="1" smtClean="0">
                <a:solidFill>
                  <a:schemeClr val="accent1">
                    <a:lumMod val="75000"/>
                  </a:schemeClr>
                </a:solidFill>
              </a:rPr>
              <a:t>Git</a:t>
            </a:r>
            <a:r>
              <a:rPr lang="ko-KR" altLang="en-US" sz="5400" b="1" dirty="0" smtClean="0">
                <a:solidFill>
                  <a:schemeClr val="accent1">
                    <a:lumMod val="75000"/>
                  </a:schemeClr>
                </a:solidFill>
              </a:rPr>
              <a:t>을 위한 웹 저장소</a:t>
            </a:r>
            <a:r>
              <a:rPr lang="en-US" altLang="ko-KR" sz="5400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altLang="ko-KR" sz="5400" b="1" dirty="0" smtClean="0">
                <a:solidFill>
                  <a:srgbClr val="00B0F0"/>
                </a:solidFill>
              </a:rPr>
              <a:t>Repo</a:t>
            </a:r>
            <a:r>
              <a:rPr lang="en-US" altLang="ko-KR" sz="5400" b="1" dirty="0" smtClean="0">
                <a:solidFill>
                  <a:schemeClr val="accent1">
                    <a:lumMod val="75000"/>
                  </a:schemeClr>
                </a:solidFill>
              </a:rPr>
              <a:t>sitory)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310549" y="5313144"/>
            <a:ext cx="71552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5400" b="1" dirty="0">
                <a:solidFill>
                  <a:srgbClr val="00B050"/>
                </a:solidFill>
              </a:rPr>
              <a:t>+ </a:t>
            </a:r>
            <a:r>
              <a:rPr lang="ko-KR" altLang="en-US" sz="5400" b="1" dirty="0">
                <a:solidFill>
                  <a:srgbClr val="00B050"/>
                </a:solidFill>
              </a:rPr>
              <a:t>커뮤니티 협의공간</a:t>
            </a:r>
          </a:p>
        </p:txBody>
      </p:sp>
    </p:spTree>
    <p:extLst>
      <p:ext uri="{BB962C8B-B14F-4D97-AF65-F5344CB8AC3E}">
        <p14:creationId xmlns:p14="http://schemas.microsoft.com/office/powerpoint/2010/main" val="142840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6607" y="306615"/>
            <a:ext cx="107723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 err="1" smtClean="0"/>
              <a:t>Github</a:t>
            </a:r>
            <a:r>
              <a:rPr lang="en-US" altLang="ko-KR" sz="5400" b="1" dirty="0" smtClean="0"/>
              <a:t> (</a:t>
            </a:r>
            <a:r>
              <a:rPr lang="ko-KR" altLang="en-US" sz="5400" b="1" dirty="0" err="1" smtClean="0"/>
              <a:t>깃허브</a:t>
            </a:r>
            <a:r>
              <a:rPr lang="en-US" altLang="ko-KR" sz="5400" b="1" dirty="0" smtClean="0"/>
              <a:t>) ?</a:t>
            </a:r>
          </a:p>
          <a:p>
            <a:pPr algn="ctr"/>
            <a:r>
              <a:rPr lang="en-US" altLang="ko-KR" sz="5400" b="1" dirty="0" err="1" smtClean="0">
                <a:solidFill>
                  <a:schemeClr val="accent1">
                    <a:lumMod val="75000"/>
                  </a:schemeClr>
                </a:solidFill>
              </a:rPr>
              <a:t>Git</a:t>
            </a:r>
            <a:r>
              <a:rPr lang="ko-KR" altLang="en-US" sz="5400" b="1" dirty="0" smtClean="0">
                <a:solidFill>
                  <a:schemeClr val="accent1">
                    <a:lumMod val="75000"/>
                  </a:schemeClr>
                </a:solidFill>
              </a:rPr>
              <a:t>을 위한 웹 저장소</a:t>
            </a:r>
            <a:r>
              <a:rPr lang="en-US" altLang="ko-KR" sz="5400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altLang="ko-KR" sz="5400" b="1" dirty="0" smtClean="0">
                <a:solidFill>
                  <a:srgbClr val="00B0F0"/>
                </a:solidFill>
              </a:rPr>
              <a:t>Repo</a:t>
            </a:r>
            <a:r>
              <a:rPr lang="en-US" altLang="ko-KR" sz="5400" b="1" dirty="0" smtClean="0">
                <a:solidFill>
                  <a:schemeClr val="accent1">
                    <a:lumMod val="75000"/>
                  </a:schemeClr>
                </a:solidFill>
              </a:rPr>
              <a:t>sitory)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310549" y="1945255"/>
            <a:ext cx="71552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5400" b="1" dirty="0">
                <a:solidFill>
                  <a:srgbClr val="00B050"/>
                </a:solidFill>
              </a:rPr>
              <a:t>+ </a:t>
            </a:r>
            <a:r>
              <a:rPr lang="ko-KR" altLang="en-US" sz="5400" b="1" dirty="0">
                <a:solidFill>
                  <a:srgbClr val="00B050"/>
                </a:solidFill>
              </a:rPr>
              <a:t>커뮤니티 협의공간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563" y="3307726"/>
            <a:ext cx="2706818" cy="32965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648" y="3094918"/>
            <a:ext cx="5725778" cy="337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22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6607" y="306615"/>
            <a:ext cx="107723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 err="1" smtClean="0"/>
              <a:t>Github</a:t>
            </a:r>
            <a:r>
              <a:rPr lang="en-US" altLang="ko-KR" sz="5400" b="1" dirty="0" smtClean="0"/>
              <a:t> (</a:t>
            </a:r>
            <a:r>
              <a:rPr lang="ko-KR" altLang="en-US" sz="5400" b="1" dirty="0" err="1" smtClean="0"/>
              <a:t>깃허브</a:t>
            </a:r>
            <a:r>
              <a:rPr lang="en-US" altLang="ko-KR" sz="5400" b="1" dirty="0" smtClean="0"/>
              <a:t>) ?</a:t>
            </a:r>
          </a:p>
          <a:p>
            <a:pPr algn="ctr"/>
            <a:r>
              <a:rPr lang="en-US" altLang="ko-KR" sz="5400" b="1" dirty="0" err="1" smtClean="0">
                <a:solidFill>
                  <a:schemeClr val="accent1">
                    <a:lumMod val="75000"/>
                  </a:schemeClr>
                </a:solidFill>
              </a:rPr>
              <a:t>Git</a:t>
            </a:r>
            <a:r>
              <a:rPr lang="ko-KR" altLang="en-US" sz="5400" b="1" dirty="0" smtClean="0">
                <a:solidFill>
                  <a:schemeClr val="accent1">
                    <a:lumMod val="75000"/>
                  </a:schemeClr>
                </a:solidFill>
              </a:rPr>
              <a:t>을 위한 웹 저장소</a:t>
            </a:r>
            <a:r>
              <a:rPr lang="en-US" altLang="ko-KR" sz="5400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altLang="ko-KR" sz="5400" b="1" dirty="0" smtClean="0">
                <a:solidFill>
                  <a:srgbClr val="00B0F0"/>
                </a:solidFill>
              </a:rPr>
              <a:t>Repo</a:t>
            </a:r>
            <a:r>
              <a:rPr lang="en-US" altLang="ko-KR" sz="5400" b="1" dirty="0" smtClean="0">
                <a:solidFill>
                  <a:schemeClr val="accent1">
                    <a:lumMod val="75000"/>
                  </a:schemeClr>
                </a:solidFill>
              </a:rPr>
              <a:t>sitory)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310549" y="1945255"/>
            <a:ext cx="71552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5400" b="1" dirty="0">
                <a:solidFill>
                  <a:srgbClr val="00B050"/>
                </a:solidFill>
              </a:rPr>
              <a:t>+ </a:t>
            </a:r>
            <a:r>
              <a:rPr lang="ko-KR" altLang="en-US" sz="5400" b="1" dirty="0">
                <a:solidFill>
                  <a:srgbClr val="00B050"/>
                </a:solidFill>
              </a:rPr>
              <a:t>커뮤니티 협의공간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563" y="3307726"/>
            <a:ext cx="2706818" cy="32965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648" y="3094918"/>
            <a:ext cx="5725778" cy="33765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937" y="1814512"/>
            <a:ext cx="7096125" cy="3228975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14992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6607" y="306615"/>
            <a:ext cx="107723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 err="1" smtClean="0"/>
              <a:t>Github</a:t>
            </a:r>
            <a:r>
              <a:rPr lang="en-US" altLang="ko-KR" sz="5400" b="1" dirty="0" smtClean="0"/>
              <a:t> (</a:t>
            </a:r>
            <a:r>
              <a:rPr lang="ko-KR" altLang="en-US" sz="5400" b="1" dirty="0" err="1" smtClean="0"/>
              <a:t>깃허브</a:t>
            </a:r>
            <a:r>
              <a:rPr lang="en-US" altLang="ko-KR" sz="5400" b="1" dirty="0" smtClean="0"/>
              <a:t>) ?</a:t>
            </a:r>
          </a:p>
          <a:p>
            <a:pPr algn="ctr"/>
            <a:r>
              <a:rPr lang="en-US" altLang="ko-KR" sz="5400" b="1" dirty="0" err="1" smtClean="0">
                <a:solidFill>
                  <a:schemeClr val="accent1">
                    <a:lumMod val="75000"/>
                  </a:schemeClr>
                </a:solidFill>
              </a:rPr>
              <a:t>Git</a:t>
            </a:r>
            <a:r>
              <a:rPr lang="ko-KR" altLang="en-US" sz="5400" b="1" dirty="0" smtClean="0">
                <a:solidFill>
                  <a:schemeClr val="accent1">
                    <a:lumMod val="75000"/>
                  </a:schemeClr>
                </a:solidFill>
              </a:rPr>
              <a:t>을 위한 웹 저장소</a:t>
            </a:r>
            <a:r>
              <a:rPr lang="en-US" altLang="ko-KR" sz="5400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altLang="ko-KR" sz="5400" b="1" dirty="0" smtClean="0">
                <a:solidFill>
                  <a:srgbClr val="00B0F0"/>
                </a:solidFill>
              </a:rPr>
              <a:t>Repo</a:t>
            </a:r>
            <a:r>
              <a:rPr lang="en-US" altLang="ko-KR" sz="5400" b="1" dirty="0" smtClean="0">
                <a:solidFill>
                  <a:schemeClr val="accent1">
                    <a:lumMod val="75000"/>
                  </a:schemeClr>
                </a:solidFill>
              </a:rPr>
              <a:t>sitory)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310549" y="1945255"/>
            <a:ext cx="71552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5400" b="1" dirty="0">
                <a:solidFill>
                  <a:srgbClr val="00B050"/>
                </a:solidFill>
              </a:rPr>
              <a:t>+ </a:t>
            </a:r>
            <a:r>
              <a:rPr lang="ko-KR" altLang="en-US" sz="5400" b="1" dirty="0">
                <a:solidFill>
                  <a:srgbClr val="00B050"/>
                </a:solidFill>
              </a:rPr>
              <a:t>커뮤니티 협의공간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563" y="3307726"/>
            <a:ext cx="2706818" cy="32965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648" y="3094918"/>
            <a:ext cx="5725778" cy="33765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377" y="885594"/>
            <a:ext cx="7096125" cy="3228975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2497" y="1323451"/>
            <a:ext cx="6257925" cy="4953000"/>
          </a:xfrm>
          <a:prstGeom prst="roundRect">
            <a:avLst>
              <a:gd name="adj" fmla="val 3744"/>
            </a:avLst>
          </a:prstGeom>
        </p:spPr>
      </p:pic>
    </p:spTree>
    <p:extLst>
      <p:ext uri="{BB962C8B-B14F-4D97-AF65-F5344CB8AC3E}">
        <p14:creationId xmlns:p14="http://schemas.microsoft.com/office/powerpoint/2010/main" val="151567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8605" y="180380"/>
            <a:ext cx="45544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 err="1" smtClean="0"/>
              <a:t>Git</a:t>
            </a:r>
            <a:r>
              <a:rPr lang="en-US" altLang="ko-KR" sz="5400" b="1" dirty="0" smtClean="0"/>
              <a:t> </a:t>
            </a:r>
            <a:r>
              <a:rPr lang="ko-KR" altLang="en-US" sz="5400" b="1" dirty="0" smtClean="0"/>
              <a:t>과</a:t>
            </a:r>
            <a:r>
              <a:rPr lang="en-US" altLang="ko-KR" sz="5400" b="1" dirty="0"/>
              <a:t> </a:t>
            </a:r>
            <a:r>
              <a:rPr lang="en-US" altLang="ko-KR" sz="5400" b="1" dirty="0" err="1" smtClean="0"/>
              <a:t>Github</a:t>
            </a:r>
            <a:endParaRPr lang="en-US" altLang="ko-KR" sz="54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99" y="1978477"/>
            <a:ext cx="8930169" cy="19504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891" y="3652941"/>
            <a:ext cx="9086675" cy="1612395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699" y="5231579"/>
            <a:ext cx="7210425" cy="1057275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8" name="직사각형 7"/>
          <p:cNvSpPr/>
          <p:nvPr/>
        </p:nvSpPr>
        <p:spPr>
          <a:xfrm>
            <a:off x="1266012" y="6198679"/>
            <a:ext cx="5090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dirty="0">
                <a:hlinkClick r:id="rId5"/>
              </a:rPr>
              <a:t>https://sujinlee.me/professional-github</a:t>
            </a:r>
            <a:r>
              <a:rPr lang="ko-KR" altLang="en-US" sz="2000" b="1" dirty="0" smtClean="0">
                <a:hlinkClick r:id="rId5"/>
              </a:rPr>
              <a:t>/</a:t>
            </a:r>
            <a:endParaRPr lang="en-US" altLang="ko-KR" sz="2000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3444" y="884965"/>
            <a:ext cx="7112003" cy="1253681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03141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54" y="416560"/>
            <a:ext cx="10778609" cy="581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73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061" y="417571"/>
            <a:ext cx="1187139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 smtClean="0"/>
              <a:t>“</a:t>
            </a:r>
            <a:r>
              <a:rPr lang="ko-KR" altLang="en-US" sz="6600" b="1" dirty="0" smtClean="0"/>
              <a:t>이력서</a:t>
            </a:r>
            <a:r>
              <a:rPr lang="en-US" altLang="ko-KR" sz="6600" b="1" dirty="0" smtClean="0"/>
              <a:t>”, “</a:t>
            </a:r>
            <a:r>
              <a:rPr lang="ko-KR" altLang="en-US" sz="6600" b="1" dirty="0" smtClean="0"/>
              <a:t>포트폴리오</a:t>
            </a:r>
            <a:r>
              <a:rPr lang="en-US" altLang="ko-KR" sz="6600" b="1" dirty="0" smtClean="0"/>
              <a:t>”</a:t>
            </a:r>
            <a:r>
              <a:rPr lang="ko-KR" altLang="en-US" sz="6600" b="1" dirty="0" smtClean="0"/>
              <a:t> 로써의</a:t>
            </a:r>
            <a:endParaRPr lang="en-US" altLang="ko-KR" sz="6600" b="1" dirty="0" smtClean="0"/>
          </a:p>
          <a:p>
            <a:pPr algn="ctr"/>
            <a:r>
              <a:rPr lang="en-US" altLang="ko-KR" sz="6600" b="1" dirty="0" err="1" smtClean="0">
                <a:solidFill>
                  <a:srgbClr val="00B0F0"/>
                </a:solidFill>
              </a:rPr>
              <a:t>Github</a:t>
            </a:r>
            <a:r>
              <a:rPr lang="en-US" altLang="ko-KR" sz="6600" b="1" dirty="0" smtClean="0">
                <a:solidFill>
                  <a:srgbClr val="00B0F0"/>
                </a:solidFill>
              </a:rPr>
              <a:t> </a:t>
            </a:r>
            <a:r>
              <a:rPr lang="en-US" altLang="ko-KR" sz="6600" b="1" dirty="0" smtClean="0"/>
              <a:t>!</a:t>
            </a:r>
            <a:endParaRPr lang="ko-KR" altLang="en-US" sz="66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67" y="2541229"/>
            <a:ext cx="8347393" cy="342704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157" y="3710499"/>
            <a:ext cx="8173403" cy="304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0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70627" y="975360"/>
            <a:ext cx="906209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자유로운 </a:t>
            </a:r>
            <a:r>
              <a:rPr lang="ko-KR" altLang="en-US" sz="8800" b="1" dirty="0" smtClean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장소</a:t>
            </a:r>
            <a:r>
              <a:rPr lang="ko-KR" altLang="en-US" sz="8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개발</a:t>
            </a:r>
            <a:endParaRPr lang="en-US" altLang="ko-KR" sz="8800" b="1" dirty="0" smtClean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3" name="Picture 2" descr="talk development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266" y="2566760"/>
            <a:ext cx="4074815" cy="407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060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061" y="417571"/>
            <a:ext cx="1187139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 smtClean="0"/>
              <a:t>“</a:t>
            </a:r>
            <a:r>
              <a:rPr lang="ko-KR" altLang="en-US" sz="6600" b="1" dirty="0" smtClean="0"/>
              <a:t>이력서</a:t>
            </a:r>
            <a:r>
              <a:rPr lang="en-US" altLang="ko-KR" sz="6600" b="1" dirty="0" smtClean="0"/>
              <a:t>”, “</a:t>
            </a:r>
            <a:r>
              <a:rPr lang="ko-KR" altLang="en-US" sz="6600" b="1" dirty="0" smtClean="0"/>
              <a:t>포트폴리오</a:t>
            </a:r>
            <a:r>
              <a:rPr lang="en-US" altLang="ko-KR" sz="6600" b="1" dirty="0" smtClean="0"/>
              <a:t>”</a:t>
            </a:r>
            <a:r>
              <a:rPr lang="ko-KR" altLang="en-US" sz="6600" b="1" dirty="0" smtClean="0"/>
              <a:t> 로써의</a:t>
            </a:r>
            <a:endParaRPr lang="en-US" altLang="ko-KR" sz="6600" b="1" dirty="0" smtClean="0"/>
          </a:p>
          <a:p>
            <a:pPr algn="ctr"/>
            <a:r>
              <a:rPr lang="en-US" altLang="ko-KR" sz="6600" b="1" dirty="0" err="1" smtClean="0">
                <a:solidFill>
                  <a:srgbClr val="00B0F0"/>
                </a:solidFill>
              </a:rPr>
              <a:t>Github</a:t>
            </a:r>
            <a:r>
              <a:rPr lang="en-US" altLang="ko-KR" sz="6600" b="1" dirty="0" smtClean="0">
                <a:solidFill>
                  <a:srgbClr val="00B0F0"/>
                </a:solidFill>
              </a:rPr>
              <a:t> </a:t>
            </a:r>
            <a:r>
              <a:rPr lang="en-US" altLang="ko-KR" sz="6600" b="1" dirty="0" smtClean="0"/>
              <a:t>!</a:t>
            </a:r>
            <a:endParaRPr lang="ko-KR" altLang="en-US" sz="66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67" y="2541229"/>
            <a:ext cx="8347393" cy="342704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157" y="3710499"/>
            <a:ext cx="8173403" cy="304907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792480" y="2966720"/>
            <a:ext cx="10637520" cy="3001551"/>
          </a:xfrm>
          <a:prstGeom prst="roundRect">
            <a:avLst/>
          </a:prstGeom>
          <a:solidFill>
            <a:srgbClr val="002060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b="1" dirty="0"/>
              <a:t>누가 </a:t>
            </a:r>
            <a:r>
              <a:rPr lang="en-US" altLang="ko-KR" sz="4800" b="1" dirty="0" smtClean="0"/>
              <a:t>“</a:t>
            </a:r>
            <a:r>
              <a:rPr lang="ko-KR" altLang="en-US" sz="4800" b="1" dirty="0" smtClean="0">
                <a:solidFill>
                  <a:srgbClr val="FFFF00"/>
                </a:solidFill>
              </a:rPr>
              <a:t>학점</a:t>
            </a:r>
            <a:r>
              <a:rPr lang="en-US" altLang="ko-KR" sz="4800" b="1" dirty="0" smtClean="0"/>
              <a:t>”</a:t>
            </a:r>
            <a:r>
              <a:rPr lang="ko-KR" altLang="en-US" sz="4800" b="1" dirty="0" smtClean="0"/>
              <a:t>을 믿을 </a:t>
            </a:r>
            <a:r>
              <a:rPr lang="ko-KR" altLang="en-US" sz="4800" b="1" dirty="0"/>
              <a:t>것인가 </a:t>
            </a:r>
            <a:r>
              <a:rPr lang="en-US" altLang="ko-KR" sz="4800" b="1" dirty="0"/>
              <a:t>?</a:t>
            </a:r>
          </a:p>
          <a:p>
            <a:pPr algn="ctr"/>
            <a:endParaRPr lang="en-US" altLang="ko-KR" sz="2000" b="1" dirty="0" smtClean="0"/>
          </a:p>
          <a:p>
            <a:pPr algn="ctr"/>
            <a:r>
              <a:rPr lang="en-US" altLang="ko-KR" sz="4800" b="1" dirty="0" smtClean="0"/>
              <a:t>SW </a:t>
            </a:r>
            <a:r>
              <a:rPr lang="ko-KR" altLang="en-US" sz="4800" b="1" dirty="0"/>
              <a:t>엔지니어는 </a:t>
            </a:r>
            <a:r>
              <a:rPr lang="en-US" altLang="ko-KR" sz="4800" b="1" dirty="0" smtClean="0"/>
              <a:t>Code</a:t>
            </a:r>
            <a:r>
              <a:rPr lang="ko-KR" altLang="en-US" sz="4800" b="1" dirty="0" smtClean="0"/>
              <a:t>로 </a:t>
            </a:r>
            <a:r>
              <a:rPr lang="ko-KR" altLang="en-US" sz="4800" b="1" dirty="0"/>
              <a:t>말한다</a:t>
            </a:r>
            <a:r>
              <a:rPr lang="en-US" altLang="ko-KR" sz="48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2821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ìê³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436" y="1745825"/>
            <a:ext cx="3402437" cy="340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/>
              <p14:cNvContentPartPr/>
              <p14:nvPr/>
            </p14:nvContentPartPr>
            <p14:xfrm>
              <a:off x="5010120" y="3365640"/>
              <a:ext cx="1378440" cy="609840"/>
            </p14:xfrm>
          </p:contentPart>
        </mc:Choice>
        <mc:Fallback xmlns="">
          <p:pic>
            <p:nvPicPr>
              <p:cNvPr id="2" name="잉크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00760" y="3356280"/>
                <a:ext cx="1397160" cy="62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973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73312" y="380952"/>
            <a:ext cx="9058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 err="1" smtClean="0"/>
              <a:t>Git</a:t>
            </a:r>
            <a:r>
              <a:rPr lang="en-US" altLang="ko-KR" sz="5400" b="1" dirty="0" smtClean="0"/>
              <a:t> </a:t>
            </a:r>
            <a:r>
              <a:rPr lang="ko-KR" altLang="en-US" sz="5400" b="1" dirty="0" smtClean="0"/>
              <a:t>과</a:t>
            </a:r>
            <a:r>
              <a:rPr lang="en-US" altLang="ko-KR" sz="5400" b="1" dirty="0" smtClean="0"/>
              <a:t> </a:t>
            </a:r>
            <a:r>
              <a:rPr lang="en-US" altLang="ko-KR" sz="5400" b="1" dirty="0" err="1" smtClean="0"/>
              <a:t>Github</a:t>
            </a:r>
            <a:r>
              <a:rPr lang="en-US" altLang="ko-KR" sz="5400" b="1" dirty="0" smtClean="0"/>
              <a:t> </a:t>
            </a:r>
            <a:r>
              <a:rPr lang="ko-KR" altLang="en-US" sz="5400" b="1" dirty="0" smtClean="0"/>
              <a:t>활용 </a:t>
            </a:r>
            <a:r>
              <a:rPr lang="en-US" altLang="ko-KR" sz="2800" b="1" i="1" dirty="0" smtClean="0">
                <a:solidFill>
                  <a:srgbClr val="C00000"/>
                </a:solidFill>
              </a:rPr>
              <a:t>@ </a:t>
            </a:r>
            <a:r>
              <a:rPr lang="ko-KR" altLang="en-US" sz="2800" b="1" i="1" dirty="0" smtClean="0">
                <a:solidFill>
                  <a:srgbClr val="C00000"/>
                </a:solidFill>
              </a:rPr>
              <a:t>프로젝트수업</a:t>
            </a:r>
            <a:endParaRPr lang="ko-KR" altLang="en-US" sz="2800" b="1" i="1" dirty="0">
              <a:solidFill>
                <a:srgbClr val="C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68494" y="2712724"/>
            <a:ext cx="62856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/>
              <a:t>소스코드 공유 </a:t>
            </a:r>
            <a:r>
              <a:rPr lang="en-US" altLang="ko-KR" sz="4800" b="1" dirty="0"/>
              <a:t>&amp; </a:t>
            </a:r>
            <a:r>
              <a:rPr lang="ko-KR" altLang="en-US" sz="4800" b="1" dirty="0" smtClean="0"/>
              <a:t>리뷰</a:t>
            </a:r>
            <a:endParaRPr lang="en-US" altLang="ko-KR" sz="4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830018" y="3980378"/>
            <a:ext cx="5649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/>
              <a:t>발표자료</a:t>
            </a:r>
            <a:r>
              <a:rPr lang="en-US" altLang="ko-KR" sz="4800" b="1" dirty="0"/>
              <a:t>(PPT)</a:t>
            </a:r>
            <a:r>
              <a:rPr lang="ko-KR" altLang="en-US" sz="4800" b="1" dirty="0"/>
              <a:t> 공유</a:t>
            </a:r>
            <a:endParaRPr lang="en-US" altLang="ko-KR" sz="4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306158" y="5767754"/>
            <a:ext cx="5593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err="1" smtClean="0">
                <a:solidFill>
                  <a:srgbClr val="00B050"/>
                </a:solidFill>
              </a:rPr>
              <a:t>Git</a:t>
            </a:r>
            <a:r>
              <a:rPr lang="en-US" altLang="ko-KR" sz="3600" b="1" dirty="0" smtClean="0">
                <a:solidFill>
                  <a:srgbClr val="00B050"/>
                </a:solidFill>
              </a:rPr>
              <a:t>/</a:t>
            </a:r>
            <a:r>
              <a:rPr lang="en-US" altLang="ko-KR" sz="3600" b="1" dirty="0" err="1" smtClean="0">
                <a:solidFill>
                  <a:srgbClr val="00B050"/>
                </a:solidFill>
              </a:rPr>
              <a:t>Github</a:t>
            </a:r>
            <a:r>
              <a:rPr lang="ko-KR" altLang="en-US" sz="3600" b="1" dirty="0" smtClean="0">
                <a:solidFill>
                  <a:srgbClr val="00B050"/>
                </a:solidFill>
              </a:rPr>
              <a:t>와 친숙해지기</a:t>
            </a:r>
            <a:r>
              <a:rPr lang="en-US" altLang="ko-KR" sz="3600" b="1" dirty="0" smtClean="0">
                <a:solidFill>
                  <a:srgbClr val="00B050"/>
                </a:solidFill>
              </a:rPr>
              <a:t>!</a:t>
            </a:r>
            <a:endParaRPr lang="ko-KR" altLang="en-US" sz="3600" b="1" dirty="0">
              <a:solidFill>
                <a:srgbClr val="00B050"/>
              </a:solidFill>
            </a:endParaRPr>
          </a:p>
        </p:txBody>
      </p:sp>
      <p:pic>
        <p:nvPicPr>
          <p:cNvPr id="10244" name="Picture 4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898" y="2709082"/>
            <a:ext cx="850569" cy="85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ê´ë ¨ ì´ë¯¸ì§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520" y="3952877"/>
            <a:ext cx="858498" cy="85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40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867" y="60290"/>
            <a:ext cx="6051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 smtClean="0"/>
              <a:t>Git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과</a:t>
            </a:r>
            <a:r>
              <a:rPr lang="en-US" altLang="ko-KR" sz="2800" b="1" dirty="0" smtClean="0"/>
              <a:t> </a:t>
            </a:r>
            <a:r>
              <a:rPr lang="en-US" altLang="ko-KR" sz="2800" b="1" dirty="0" err="1" smtClean="0"/>
              <a:t>Github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활용 </a:t>
            </a:r>
            <a:r>
              <a:rPr lang="en-US" altLang="ko-KR" sz="2800" b="1" i="1" dirty="0" smtClean="0">
                <a:solidFill>
                  <a:srgbClr val="C00000"/>
                </a:solidFill>
              </a:rPr>
              <a:t>@ </a:t>
            </a:r>
            <a:r>
              <a:rPr lang="ko-KR" altLang="en-US" sz="2800" b="1" i="1" dirty="0" smtClean="0">
                <a:solidFill>
                  <a:srgbClr val="C00000"/>
                </a:solidFill>
              </a:rPr>
              <a:t>프로젝트수업</a:t>
            </a:r>
            <a:endParaRPr lang="ko-KR" altLang="en-US" sz="2800" b="1" i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50532" y="710253"/>
            <a:ext cx="72843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 err="1" smtClean="0"/>
              <a:t>Github</a:t>
            </a:r>
            <a:r>
              <a:rPr lang="en-US" altLang="ko-KR" sz="5400" b="1" dirty="0" smtClean="0"/>
              <a:t> </a:t>
            </a:r>
            <a:r>
              <a:rPr lang="ko-KR" altLang="en-US" sz="5400" b="1" dirty="0" smtClean="0"/>
              <a:t>우선 가입하기</a:t>
            </a:r>
            <a:r>
              <a:rPr lang="en-US" altLang="ko-KR" sz="5400" b="1" dirty="0" smtClean="0"/>
              <a:t>!</a:t>
            </a:r>
            <a:endParaRPr lang="en-US" altLang="ko-KR" sz="5400" b="1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371" y="1634132"/>
            <a:ext cx="7924686" cy="5158729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8802355" y="2483237"/>
            <a:ext cx="612950" cy="482320"/>
          </a:xfrm>
          <a:prstGeom prst="ellipse">
            <a:avLst/>
          </a:prstGeom>
          <a:noFill/>
          <a:ln w="762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82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551" y="1633583"/>
            <a:ext cx="8693946" cy="50680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867" y="60290"/>
            <a:ext cx="6051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 smtClean="0"/>
              <a:t>Git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과</a:t>
            </a:r>
            <a:r>
              <a:rPr lang="en-US" altLang="ko-KR" sz="2800" b="1" dirty="0" smtClean="0"/>
              <a:t> </a:t>
            </a:r>
            <a:r>
              <a:rPr lang="en-US" altLang="ko-KR" sz="2800" b="1" dirty="0" err="1" smtClean="0"/>
              <a:t>Github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활용 </a:t>
            </a:r>
            <a:r>
              <a:rPr lang="en-US" altLang="ko-KR" sz="2800" b="1" i="1" dirty="0" smtClean="0">
                <a:solidFill>
                  <a:srgbClr val="C00000"/>
                </a:solidFill>
              </a:rPr>
              <a:t>@ </a:t>
            </a:r>
            <a:r>
              <a:rPr lang="ko-KR" altLang="en-US" sz="2800" b="1" i="1" dirty="0" smtClean="0">
                <a:solidFill>
                  <a:srgbClr val="C00000"/>
                </a:solidFill>
              </a:rPr>
              <a:t>프로젝트수업</a:t>
            </a:r>
            <a:endParaRPr lang="ko-KR" altLang="en-US" sz="2800" b="1" i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16638" y="710253"/>
            <a:ext cx="69521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 err="1" smtClean="0"/>
              <a:t>Sourcetree</a:t>
            </a:r>
            <a:r>
              <a:rPr lang="ko-KR" altLang="en-US" sz="5400" b="1" dirty="0" smtClean="0"/>
              <a:t> 설치하기</a:t>
            </a:r>
            <a:r>
              <a:rPr lang="en-US" altLang="ko-KR" sz="5400" b="1" dirty="0" smtClean="0"/>
              <a:t>!</a:t>
            </a:r>
            <a:endParaRPr lang="en-US" altLang="ko-KR" sz="5400" b="1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8168640" y="2421594"/>
            <a:ext cx="2021840" cy="442843"/>
          </a:xfrm>
          <a:prstGeom prst="ellipse">
            <a:avLst/>
          </a:prstGeom>
          <a:noFill/>
          <a:ln w="762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2021840" y="5151121"/>
            <a:ext cx="2306320" cy="609600"/>
          </a:xfrm>
          <a:prstGeom prst="ellipse">
            <a:avLst/>
          </a:prstGeom>
          <a:noFill/>
          <a:ln w="762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30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867" y="60290"/>
            <a:ext cx="6051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 smtClean="0"/>
              <a:t>Git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과</a:t>
            </a:r>
            <a:r>
              <a:rPr lang="en-US" altLang="ko-KR" sz="2800" b="1" dirty="0" smtClean="0"/>
              <a:t> </a:t>
            </a:r>
            <a:r>
              <a:rPr lang="en-US" altLang="ko-KR" sz="2800" b="1" dirty="0" err="1" smtClean="0"/>
              <a:t>Github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활용 </a:t>
            </a:r>
            <a:r>
              <a:rPr lang="en-US" altLang="ko-KR" sz="2800" b="1" i="1" dirty="0" smtClean="0">
                <a:solidFill>
                  <a:srgbClr val="C00000"/>
                </a:solidFill>
              </a:rPr>
              <a:t>@ </a:t>
            </a:r>
            <a:r>
              <a:rPr lang="ko-KR" altLang="en-US" sz="2800" b="1" i="1" dirty="0" smtClean="0">
                <a:solidFill>
                  <a:srgbClr val="C00000"/>
                </a:solidFill>
              </a:rPr>
              <a:t>프로젝트수업</a:t>
            </a:r>
            <a:endParaRPr lang="ko-KR" altLang="en-US" sz="2800" b="1" i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30392" y="1736413"/>
            <a:ext cx="8124660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dirty="0" smtClean="0"/>
              <a:t>Now</a:t>
            </a:r>
          </a:p>
          <a:p>
            <a:pPr algn="ctr"/>
            <a:r>
              <a:rPr lang="en-US" altLang="ko-KR" sz="8800" b="1" dirty="0" smtClean="0">
                <a:solidFill>
                  <a:schemeClr val="accent1">
                    <a:lumMod val="75000"/>
                  </a:schemeClr>
                </a:solidFill>
              </a:rPr>
              <a:t>We are ready !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46565" y="6312654"/>
            <a:ext cx="53015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/>
              <a:t>참고</a:t>
            </a:r>
            <a:r>
              <a:rPr lang="en-US" altLang="ko-KR" sz="2000" b="1" dirty="0" smtClean="0"/>
              <a:t>: </a:t>
            </a:r>
            <a:r>
              <a:rPr lang="ko-KR" altLang="en-US" sz="2000" b="1" dirty="0" smtClean="0">
                <a:hlinkClick r:id="rId2"/>
              </a:rPr>
              <a:t>https</a:t>
            </a:r>
            <a:r>
              <a:rPr lang="ko-KR" altLang="en-US" sz="2000" b="1" dirty="0">
                <a:hlinkClick r:id="rId2"/>
              </a:rPr>
              <a:t>://backlog.com/git-tutorial/kr</a:t>
            </a:r>
            <a:r>
              <a:rPr lang="ko-KR" altLang="en-US" sz="2000" b="1" dirty="0" smtClean="0">
                <a:hlinkClick r:id="rId2"/>
              </a:rPr>
              <a:t>/</a:t>
            </a:r>
            <a:r>
              <a:rPr lang="ko-KR" altLang="en-US" sz="2000" b="1" dirty="0" smtClean="0"/>
              <a:t> 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70683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867" y="60290"/>
            <a:ext cx="6051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 smtClean="0"/>
              <a:t>Git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과</a:t>
            </a:r>
            <a:r>
              <a:rPr lang="en-US" altLang="ko-KR" sz="2800" b="1" dirty="0" smtClean="0"/>
              <a:t> </a:t>
            </a:r>
            <a:r>
              <a:rPr lang="en-US" altLang="ko-KR" sz="2800" b="1" dirty="0" err="1" smtClean="0"/>
              <a:t>Github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활용 </a:t>
            </a:r>
            <a:r>
              <a:rPr lang="en-US" altLang="ko-KR" sz="2800" b="1" i="1" dirty="0" smtClean="0">
                <a:solidFill>
                  <a:srgbClr val="C00000"/>
                </a:solidFill>
              </a:rPr>
              <a:t>@ </a:t>
            </a:r>
            <a:r>
              <a:rPr lang="ko-KR" altLang="en-US" sz="2800" b="1" i="1" dirty="0" smtClean="0">
                <a:solidFill>
                  <a:srgbClr val="C00000"/>
                </a:solidFill>
              </a:rPr>
              <a:t>프로젝트수업</a:t>
            </a:r>
            <a:endParaRPr lang="ko-KR" altLang="en-US" sz="2800" b="1" i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16078" y="728826"/>
            <a:ext cx="735329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b="1" dirty="0" smtClean="0">
                <a:solidFill>
                  <a:schemeClr val="accent1">
                    <a:lumMod val="75000"/>
                  </a:schemeClr>
                </a:solidFill>
              </a:rPr>
              <a:t>프로젝트 진행</a:t>
            </a:r>
            <a:endParaRPr lang="en-US" altLang="ko-KR" sz="8800" b="1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165" y="2559373"/>
            <a:ext cx="11959428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20725" indent="-720725">
              <a:buAutoNum type="arabicParenR"/>
            </a:pPr>
            <a:r>
              <a:rPr lang="en-US" altLang="ko-KR" sz="4000" b="1" dirty="0" smtClean="0"/>
              <a:t>WEB: </a:t>
            </a:r>
            <a:r>
              <a:rPr lang="en-US" altLang="ko-KR" sz="4000" b="1" dirty="0" err="1" smtClean="0"/>
              <a:t>Github</a:t>
            </a:r>
            <a:r>
              <a:rPr lang="ko-KR" altLang="en-US" sz="4000" b="1" dirty="0" smtClean="0"/>
              <a:t>에 </a:t>
            </a:r>
            <a:r>
              <a:rPr lang="en-US" altLang="ko-KR" sz="4000" b="1" dirty="0" err="1" smtClean="0"/>
              <a:t>hello_world</a:t>
            </a:r>
            <a:r>
              <a:rPr lang="en-US" altLang="ko-KR" sz="4000" b="1" dirty="0" smtClean="0"/>
              <a:t> </a:t>
            </a:r>
            <a:r>
              <a:rPr lang="ko-KR" altLang="en-US" sz="4000" b="1" dirty="0" smtClean="0"/>
              <a:t>원격저장소 만들기</a:t>
            </a:r>
            <a:endParaRPr lang="en-US" altLang="ko-KR" sz="4000" b="1" dirty="0" smtClean="0"/>
          </a:p>
          <a:p>
            <a:pPr marL="720725" indent="-720725">
              <a:buAutoNum type="arabicParenR"/>
            </a:pPr>
            <a:r>
              <a:rPr lang="en-US" altLang="ko-KR" sz="4000" b="1" dirty="0" smtClean="0">
                <a:solidFill>
                  <a:srgbClr val="00B0F0"/>
                </a:solidFill>
              </a:rPr>
              <a:t>PC: </a:t>
            </a:r>
            <a:r>
              <a:rPr lang="en-US" altLang="ko-KR" sz="4400" b="1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clone</a:t>
            </a:r>
            <a:r>
              <a:rPr lang="en-US" altLang="ko-KR" sz="4400" b="1" dirty="0" smtClean="0">
                <a:solidFill>
                  <a:srgbClr val="00B0F0"/>
                </a:solidFill>
              </a:rPr>
              <a:t> </a:t>
            </a:r>
            <a:r>
              <a:rPr lang="en-US" altLang="ko-KR" sz="4000" b="1" dirty="0" smtClean="0">
                <a:solidFill>
                  <a:srgbClr val="00B0F0"/>
                </a:solidFill>
              </a:rPr>
              <a:t>: </a:t>
            </a:r>
            <a:r>
              <a:rPr lang="ko-KR" altLang="en-US" sz="4000" b="1" dirty="0" smtClean="0">
                <a:solidFill>
                  <a:srgbClr val="00B0F0"/>
                </a:solidFill>
              </a:rPr>
              <a:t>저장소 로컬저장소로 가져오기</a:t>
            </a:r>
            <a:endParaRPr lang="en-US" altLang="ko-KR" sz="4000" b="1" dirty="0" smtClean="0">
              <a:solidFill>
                <a:srgbClr val="00B0F0"/>
              </a:solidFill>
            </a:endParaRPr>
          </a:p>
          <a:p>
            <a:pPr marL="720725" indent="-720725">
              <a:buAutoNum type="arabicParenR"/>
            </a:pPr>
            <a:r>
              <a:rPr lang="en-US" altLang="ko-KR" sz="40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altLang="ko-KR" sz="4000" b="1" dirty="0" smtClean="0">
                <a:solidFill>
                  <a:schemeClr val="accent4">
                    <a:lumMod val="75000"/>
                  </a:schemeClr>
                </a:solidFill>
              </a:rPr>
              <a:t>             &lt;</a:t>
            </a:r>
            <a:r>
              <a:rPr lang="ko-KR" altLang="en-US" sz="4000" b="1" dirty="0" smtClean="0">
                <a:solidFill>
                  <a:schemeClr val="accent4">
                    <a:lumMod val="75000"/>
                  </a:schemeClr>
                </a:solidFill>
              </a:rPr>
              <a:t>코딩 및 수정하기</a:t>
            </a:r>
            <a:r>
              <a:rPr lang="en-US" altLang="ko-KR" sz="4000" b="1" dirty="0" smtClean="0">
                <a:solidFill>
                  <a:schemeClr val="accent4">
                    <a:lumMod val="75000"/>
                  </a:schemeClr>
                </a:solidFill>
              </a:rPr>
              <a:t>&gt;</a:t>
            </a:r>
          </a:p>
          <a:p>
            <a:pPr marL="720725" indent="-720725">
              <a:buAutoNum type="arabicParenR"/>
            </a:pPr>
            <a:r>
              <a:rPr lang="en-US" altLang="ko-KR" sz="4000" b="1" dirty="0">
                <a:solidFill>
                  <a:srgbClr val="00B0F0"/>
                </a:solidFill>
              </a:rPr>
              <a:t> </a:t>
            </a:r>
            <a:r>
              <a:rPr lang="en-US" altLang="ko-KR" sz="4000" b="1" dirty="0" smtClean="0">
                <a:solidFill>
                  <a:srgbClr val="00B0F0"/>
                </a:solidFill>
              </a:rPr>
              <a:t>     </a:t>
            </a:r>
            <a:r>
              <a:rPr lang="en-US" altLang="ko-KR" sz="4400" b="1" dirty="0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altLang="ko-KR" sz="4400" b="1" dirty="0" smtClean="0">
                <a:solidFill>
                  <a:srgbClr val="00B0F0"/>
                </a:solidFill>
              </a:rPr>
              <a:t> </a:t>
            </a:r>
            <a:r>
              <a:rPr lang="en-US" altLang="ko-KR" sz="4000" b="1" dirty="0" smtClean="0">
                <a:solidFill>
                  <a:srgbClr val="00B0F0"/>
                </a:solidFill>
              </a:rPr>
              <a:t>: </a:t>
            </a:r>
            <a:r>
              <a:rPr lang="ko-KR" altLang="en-US" sz="4000" b="1" dirty="0" smtClean="0">
                <a:solidFill>
                  <a:srgbClr val="00B0F0"/>
                </a:solidFill>
              </a:rPr>
              <a:t>수정한 파일을 올릴 준비</a:t>
            </a:r>
            <a:endParaRPr lang="en-US" altLang="ko-KR" sz="4000" b="1" dirty="0" smtClean="0">
              <a:solidFill>
                <a:srgbClr val="00B0F0"/>
              </a:solidFill>
            </a:endParaRPr>
          </a:p>
          <a:p>
            <a:pPr marL="720725" indent="-720725">
              <a:buAutoNum type="arabicParenR"/>
            </a:pPr>
            <a:r>
              <a:rPr lang="en-US" altLang="ko-KR" sz="4000" b="1" dirty="0">
                <a:solidFill>
                  <a:srgbClr val="00B0F0"/>
                </a:solidFill>
              </a:rPr>
              <a:t> </a:t>
            </a:r>
            <a:r>
              <a:rPr lang="en-US" altLang="ko-KR" sz="4000" b="1" dirty="0" smtClean="0">
                <a:solidFill>
                  <a:srgbClr val="00B0F0"/>
                </a:solidFill>
              </a:rPr>
              <a:t>     </a:t>
            </a:r>
            <a:r>
              <a:rPr lang="en-US" altLang="ko-KR" sz="4400" b="1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commit</a:t>
            </a:r>
            <a:r>
              <a:rPr lang="en-US" altLang="ko-KR" sz="4400" b="1" dirty="0" smtClean="0">
                <a:solidFill>
                  <a:srgbClr val="00B0F0"/>
                </a:solidFill>
              </a:rPr>
              <a:t> </a:t>
            </a:r>
            <a:r>
              <a:rPr lang="en-US" altLang="ko-KR" sz="4000" b="1" dirty="0" smtClean="0">
                <a:solidFill>
                  <a:srgbClr val="00B0F0"/>
                </a:solidFill>
              </a:rPr>
              <a:t>: </a:t>
            </a:r>
            <a:r>
              <a:rPr lang="ko-KR" altLang="en-US" sz="4000" b="1" dirty="0" smtClean="0">
                <a:solidFill>
                  <a:srgbClr val="00B0F0"/>
                </a:solidFill>
              </a:rPr>
              <a:t>수정사항 기술</a:t>
            </a:r>
            <a:endParaRPr lang="en-US" altLang="ko-KR" sz="4000" b="1" dirty="0" smtClean="0">
              <a:solidFill>
                <a:srgbClr val="00B0F0"/>
              </a:solidFill>
            </a:endParaRPr>
          </a:p>
          <a:p>
            <a:pPr marL="720725" indent="-720725">
              <a:buAutoNum type="arabicParenR"/>
            </a:pPr>
            <a:r>
              <a:rPr lang="en-US" altLang="ko-KR" sz="4000" b="1" dirty="0">
                <a:solidFill>
                  <a:srgbClr val="00B0F0"/>
                </a:solidFill>
              </a:rPr>
              <a:t> </a:t>
            </a:r>
            <a:r>
              <a:rPr lang="en-US" altLang="ko-KR" sz="4000" b="1" dirty="0" smtClean="0">
                <a:solidFill>
                  <a:srgbClr val="00B0F0"/>
                </a:solidFill>
              </a:rPr>
              <a:t>     </a:t>
            </a:r>
            <a:r>
              <a:rPr lang="en-US" altLang="ko-KR" sz="4400" b="1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altLang="ko-KR" sz="4400" b="1" dirty="0" smtClean="0">
                <a:solidFill>
                  <a:srgbClr val="00B0F0"/>
                </a:solidFill>
              </a:rPr>
              <a:t> </a:t>
            </a:r>
            <a:r>
              <a:rPr lang="en-US" altLang="ko-KR" sz="4000" b="1" dirty="0" smtClean="0">
                <a:solidFill>
                  <a:srgbClr val="00B0F0"/>
                </a:solidFill>
              </a:rPr>
              <a:t>: </a:t>
            </a:r>
            <a:r>
              <a:rPr lang="en-US" altLang="ko-KR" sz="4000" b="1" dirty="0" err="1" smtClean="0">
                <a:solidFill>
                  <a:srgbClr val="00B0F0"/>
                </a:solidFill>
              </a:rPr>
              <a:t>Github</a:t>
            </a:r>
            <a:r>
              <a:rPr lang="ko-KR" altLang="en-US" sz="4000" b="1" dirty="0" smtClean="0">
                <a:solidFill>
                  <a:srgbClr val="00B0F0"/>
                </a:solidFill>
              </a:rPr>
              <a:t>에 수정사항 올리기</a:t>
            </a:r>
            <a:endParaRPr lang="en-US" altLang="ko-KR" sz="4000" b="1" dirty="0" smtClean="0">
              <a:solidFill>
                <a:srgbClr val="00B0F0"/>
              </a:solidFill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1055254" y="3808217"/>
            <a:ext cx="680720" cy="2697686"/>
          </a:xfrm>
          <a:prstGeom prst="downArrow">
            <a:avLst/>
          </a:prstGeom>
          <a:solidFill>
            <a:srgbClr val="92D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ë°ë³µ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9346294" y="4371678"/>
            <a:ext cx="2351094" cy="140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44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867" y="60290"/>
            <a:ext cx="6051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 smtClean="0"/>
              <a:t>Git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과</a:t>
            </a:r>
            <a:r>
              <a:rPr lang="en-US" altLang="ko-KR" sz="2800" b="1" dirty="0" smtClean="0"/>
              <a:t> </a:t>
            </a:r>
            <a:r>
              <a:rPr lang="en-US" altLang="ko-KR" sz="2800" b="1" dirty="0" err="1" smtClean="0"/>
              <a:t>Github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활용 </a:t>
            </a:r>
            <a:r>
              <a:rPr lang="en-US" altLang="ko-KR" sz="2800" b="1" i="1" dirty="0" smtClean="0">
                <a:solidFill>
                  <a:srgbClr val="C00000"/>
                </a:solidFill>
              </a:rPr>
              <a:t>@ </a:t>
            </a:r>
            <a:r>
              <a:rPr lang="ko-KR" altLang="en-US" sz="2800" b="1" i="1" dirty="0" smtClean="0">
                <a:solidFill>
                  <a:srgbClr val="C00000"/>
                </a:solidFill>
              </a:rPr>
              <a:t>프로젝트수업</a:t>
            </a:r>
            <a:endParaRPr lang="ko-KR" altLang="en-US" sz="2800" b="1" i="1" dirty="0">
              <a:solidFill>
                <a:srgbClr val="C00000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452063" y="2866495"/>
            <a:ext cx="3544584" cy="3318553"/>
          </a:xfrm>
          <a:prstGeom prst="roundRect">
            <a:avLst>
              <a:gd name="adj" fmla="val 7379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74" name="Picture 2" descr="github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01" y="1675988"/>
            <a:ext cx="1808662" cy="180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328164" y="3032689"/>
            <a:ext cx="24465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Github.com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40595" y="4308289"/>
            <a:ext cx="2967519" cy="1333929"/>
          </a:xfrm>
          <a:prstGeom prst="roundRect">
            <a:avLst>
              <a:gd name="adj" fmla="val 7379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Hello_World</a:t>
            </a:r>
            <a:endParaRPr lang="en-US" altLang="ko-K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원격저장소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110523" y="2866494"/>
            <a:ext cx="5715031" cy="3318553"/>
          </a:xfrm>
          <a:prstGeom prst="roundRect">
            <a:avLst>
              <a:gd name="adj" fmla="val 7379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441040" y="4308289"/>
            <a:ext cx="2967519" cy="1333929"/>
          </a:xfrm>
          <a:prstGeom prst="roundRect">
            <a:avLst>
              <a:gd name="adj" fmla="val 7379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708114" y="4728677"/>
            <a:ext cx="2732926" cy="1"/>
          </a:xfrm>
          <a:prstGeom prst="straightConnector1">
            <a:avLst/>
          </a:prstGeom>
          <a:ln w="107950">
            <a:solidFill>
              <a:srgbClr val="FF000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3708114" y="5229099"/>
            <a:ext cx="2732926" cy="1"/>
          </a:xfrm>
          <a:prstGeom prst="straightConnector1">
            <a:avLst/>
          </a:prstGeom>
          <a:ln w="107950">
            <a:solidFill>
              <a:schemeClr val="bg1">
                <a:lumMod val="85000"/>
                <a:alpha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285179" y="5149066"/>
            <a:ext cx="16273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altLang="ko-KR" sz="44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223534" y="3919219"/>
            <a:ext cx="173957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clone</a:t>
            </a:r>
            <a:endParaRPr lang="ko-KR" altLang="en-US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836" y="4476575"/>
            <a:ext cx="838172" cy="1030069"/>
          </a:xfrm>
          <a:prstGeom prst="roundRect">
            <a:avLst>
              <a:gd name="adj" fmla="val 1040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6213582" y="4576112"/>
            <a:ext cx="24477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Hello_World</a:t>
            </a:r>
            <a:endParaRPr lang="en-US" altLang="ko-K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 algn="ctr"/>
            <a:r>
              <a:rPr lang="en-US" altLang="ko-K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로컬저장소</a:t>
            </a:r>
            <a:r>
              <a:rPr lang="en-US" altLang="ko-K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626" y="679493"/>
            <a:ext cx="6872419" cy="1202388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4800509" y="3515190"/>
            <a:ext cx="585627" cy="5847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/>
              <a:t>1</a:t>
            </a:r>
            <a:endParaRPr lang="ko-KR" altLang="en-US" sz="28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23921" y="2931208"/>
            <a:ext cx="5279594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5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867" y="60290"/>
            <a:ext cx="6051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 smtClean="0"/>
              <a:t>Git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과</a:t>
            </a:r>
            <a:r>
              <a:rPr lang="en-US" altLang="ko-KR" sz="2800" b="1" dirty="0" smtClean="0"/>
              <a:t> </a:t>
            </a:r>
            <a:r>
              <a:rPr lang="en-US" altLang="ko-KR" sz="2800" b="1" dirty="0" err="1" smtClean="0"/>
              <a:t>Github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활용 </a:t>
            </a:r>
            <a:r>
              <a:rPr lang="en-US" altLang="ko-KR" sz="2800" b="1" i="1" dirty="0" smtClean="0">
                <a:solidFill>
                  <a:srgbClr val="C00000"/>
                </a:solidFill>
              </a:rPr>
              <a:t>@ </a:t>
            </a:r>
            <a:r>
              <a:rPr lang="ko-KR" altLang="en-US" sz="2800" b="1" i="1" dirty="0" smtClean="0">
                <a:solidFill>
                  <a:srgbClr val="C00000"/>
                </a:solidFill>
              </a:rPr>
              <a:t>프로젝트수업</a:t>
            </a:r>
            <a:endParaRPr lang="ko-KR" altLang="en-US" sz="2800" b="1" i="1" dirty="0">
              <a:solidFill>
                <a:srgbClr val="C00000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452063" y="2866495"/>
            <a:ext cx="3544584" cy="3318553"/>
          </a:xfrm>
          <a:prstGeom prst="roundRect">
            <a:avLst>
              <a:gd name="adj" fmla="val 7379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74" name="Picture 2" descr="github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01" y="1675988"/>
            <a:ext cx="1808662" cy="180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328164" y="3032689"/>
            <a:ext cx="24465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Github.com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40595" y="4308289"/>
            <a:ext cx="2967519" cy="1333929"/>
          </a:xfrm>
          <a:prstGeom prst="roundRect">
            <a:avLst>
              <a:gd name="adj" fmla="val 7379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Hello_World</a:t>
            </a:r>
            <a:endParaRPr lang="en-US" altLang="ko-K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원격저장소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110523" y="2866494"/>
            <a:ext cx="5715031" cy="3318553"/>
          </a:xfrm>
          <a:prstGeom prst="roundRect">
            <a:avLst>
              <a:gd name="adj" fmla="val 7379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6659456" y="3032688"/>
            <a:ext cx="16642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개인 </a:t>
            </a: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441040" y="4308289"/>
            <a:ext cx="2967519" cy="1333929"/>
          </a:xfrm>
          <a:prstGeom prst="roundRect">
            <a:avLst>
              <a:gd name="adj" fmla="val 7379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708114" y="4728677"/>
            <a:ext cx="2732926" cy="1"/>
          </a:xfrm>
          <a:prstGeom prst="straightConnector1">
            <a:avLst/>
          </a:prstGeom>
          <a:ln w="107950">
            <a:solidFill>
              <a:schemeClr val="bg1">
                <a:lumMod val="85000"/>
                <a:alpha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3708114" y="5229099"/>
            <a:ext cx="2732926" cy="1"/>
          </a:xfrm>
          <a:prstGeom prst="straightConnector1">
            <a:avLst/>
          </a:prstGeom>
          <a:ln w="107950">
            <a:solidFill>
              <a:schemeClr val="bg1">
                <a:lumMod val="85000"/>
                <a:alpha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285179" y="5149066"/>
            <a:ext cx="16273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altLang="ko-KR" sz="44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223534" y="3919219"/>
            <a:ext cx="173957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clone</a:t>
            </a:r>
            <a:endParaRPr lang="ko-KR" altLang="en-US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836" y="4476575"/>
            <a:ext cx="838172" cy="1030069"/>
          </a:xfrm>
          <a:prstGeom prst="roundRect">
            <a:avLst>
              <a:gd name="adj" fmla="val 1040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6213582" y="4576112"/>
            <a:ext cx="24477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Hello_World</a:t>
            </a:r>
            <a:endParaRPr lang="en-US" altLang="ko-K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 algn="ctr"/>
            <a:r>
              <a:rPr lang="en-US" altLang="ko-K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로컬저장소</a:t>
            </a:r>
            <a:r>
              <a:rPr lang="en-US" altLang="ko-K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9255760" y="3484650"/>
            <a:ext cx="740994" cy="823639"/>
          </a:xfrm>
          <a:custGeom>
            <a:avLst/>
            <a:gdLst>
              <a:gd name="connsiteX0" fmla="*/ 0 w 914400"/>
              <a:gd name="connsiteY0" fmla="*/ 782320 h 782320"/>
              <a:gd name="connsiteX1" fmla="*/ 406400 w 914400"/>
              <a:gd name="connsiteY1" fmla="*/ 132080 h 782320"/>
              <a:gd name="connsiteX2" fmla="*/ 914400 w 914400"/>
              <a:gd name="connsiteY2" fmla="*/ 0 h 78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0" h="782320">
                <a:moveTo>
                  <a:pt x="0" y="782320"/>
                </a:moveTo>
                <a:cubicBezTo>
                  <a:pt x="127000" y="522393"/>
                  <a:pt x="254000" y="262467"/>
                  <a:pt x="406400" y="132080"/>
                </a:cubicBezTo>
                <a:cubicBezTo>
                  <a:pt x="558800" y="1693"/>
                  <a:pt x="736600" y="846"/>
                  <a:pt x="914400" y="0"/>
                </a:cubicBezTo>
              </a:path>
            </a:pathLst>
          </a:custGeom>
          <a:noFill/>
          <a:ln w="88900">
            <a:solidFill>
              <a:srgbClr val="FFC000">
                <a:alpha val="60000"/>
              </a:srgb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9996755" y="3178127"/>
            <a:ext cx="1623032" cy="674126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9996754" y="3947751"/>
            <a:ext cx="1623032" cy="674126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rgbClr val="FFCC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</a:t>
            </a:r>
            <a:endParaRPr lang="ko-KR" altLang="en-US" sz="2800" b="1" dirty="0">
              <a:solidFill>
                <a:srgbClr val="FFCC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9996754" y="4721333"/>
            <a:ext cx="1623032" cy="674126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/>
          </a:p>
        </p:txBody>
      </p:sp>
      <p:sp>
        <p:nvSpPr>
          <p:cNvPr id="26" name="직사각형 25"/>
          <p:cNvSpPr/>
          <p:nvPr/>
        </p:nvSpPr>
        <p:spPr>
          <a:xfrm>
            <a:off x="10058722" y="4755690"/>
            <a:ext cx="15408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32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commit</a:t>
            </a:r>
            <a:endParaRPr lang="ko-KR" altLang="en-US" sz="2800" b="1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9380306" y="5455583"/>
            <a:ext cx="1458930" cy="423086"/>
          </a:xfrm>
          <a:custGeom>
            <a:avLst/>
            <a:gdLst>
              <a:gd name="connsiteX0" fmla="*/ 1458930 w 1458930"/>
              <a:gd name="connsiteY0" fmla="*/ 0 h 423086"/>
              <a:gd name="connsiteX1" fmla="*/ 1171254 w 1458930"/>
              <a:gd name="connsiteY1" fmla="*/ 421240 h 423086"/>
              <a:gd name="connsiteX2" fmla="*/ 0 w 1458930"/>
              <a:gd name="connsiteY2" fmla="*/ 154112 h 423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8930" h="423086">
                <a:moveTo>
                  <a:pt x="1458930" y="0"/>
                </a:moveTo>
                <a:cubicBezTo>
                  <a:pt x="1436669" y="197777"/>
                  <a:pt x="1414409" y="395555"/>
                  <a:pt x="1171254" y="421240"/>
                </a:cubicBezTo>
                <a:cubicBezTo>
                  <a:pt x="928099" y="446925"/>
                  <a:pt x="195209" y="196921"/>
                  <a:pt x="0" y="154112"/>
                </a:cubicBezTo>
              </a:path>
            </a:pathLst>
          </a:custGeom>
          <a:noFill/>
          <a:ln w="88900">
            <a:solidFill>
              <a:schemeClr val="accent4">
                <a:alpha val="6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아래쪽 화살표 27"/>
          <p:cNvSpPr/>
          <p:nvPr/>
        </p:nvSpPr>
        <p:spPr>
          <a:xfrm>
            <a:off x="10623335" y="3767809"/>
            <a:ext cx="369870" cy="23760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아래쪽 화살표 30"/>
          <p:cNvSpPr/>
          <p:nvPr/>
        </p:nvSpPr>
        <p:spPr>
          <a:xfrm>
            <a:off x="10623335" y="4554823"/>
            <a:ext cx="369870" cy="23760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626" y="679493"/>
            <a:ext cx="6872419" cy="1202388"/>
          </a:xfrm>
          <a:prstGeom prst="rect">
            <a:avLst/>
          </a:prstGeom>
        </p:spPr>
      </p:pic>
      <p:sp>
        <p:nvSpPr>
          <p:cNvPr id="33" name="타원 32"/>
          <p:cNvSpPr/>
          <p:nvPr/>
        </p:nvSpPr>
        <p:spPr>
          <a:xfrm>
            <a:off x="10546422" y="2516069"/>
            <a:ext cx="585627" cy="5847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/>
              <a:t>2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14762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867" y="60290"/>
            <a:ext cx="6051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 smtClean="0"/>
              <a:t>Git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과</a:t>
            </a:r>
            <a:r>
              <a:rPr lang="en-US" altLang="ko-KR" sz="2800" b="1" dirty="0" smtClean="0"/>
              <a:t> </a:t>
            </a:r>
            <a:r>
              <a:rPr lang="en-US" altLang="ko-KR" sz="2800" b="1" dirty="0" err="1" smtClean="0"/>
              <a:t>Github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활용 </a:t>
            </a:r>
            <a:r>
              <a:rPr lang="en-US" altLang="ko-KR" sz="2800" b="1" i="1" dirty="0" smtClean="0">
                <a:solidFill>
                  <a:srgbClr val="C00000"/>
                </a:solidFill>
              </a:rPr>
              <a:t>@ </a:t>
            </a:r>
            <a:r>
              <a:rPr lang="ko-KR" altLang="en-US" sz="2800" b="1" i="1" dirty="0" smtClean="0">
                <a:solidFill>
                  <a:srgbClr val="C00000"/>
                </a:solidFill>
              </a:rPr>
              <a:t>프로젝트수업</a:t>
            </a:r>
            <a:endParaRPr lang="ko-KR" altLang="en-US" sz="2800" b="1" i="1" dirty="0">
              <a:solidFill>
                <a:srgbClr val="C00000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452063" y="2866495"/>
            <a:ext cx="3544584" cy="3318553"/>
          </a:xfrm>
          <a:prstGeom prst="roundRect">
            <a:avLst>
              <a:gd name="adj" fmla="val 7379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74" name="Picture 2" descr="github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01" y="1675988"/>
            <a:ext cx="1808662" cy="180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328164" y="3032689"/>
            <a:ext cx="24465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Github.com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40595" y="4308289"/>
            <a:ext cx="2967519" cy="1333929"/>
          </a:xfrm>
          <a:prstGeom prst="roundRect">
            <a:avLst>
              <a:gd name="adj" fmla="val 7379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Hello_World</a:t>
            </a:r>
            <a:endParaRPr lang="en-US" altLang="ko-K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원격저장소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110523" y="2866494"/>
            <a:ext cx="5715031" cy="3318553"/>
          </a:xfrm>
          <a:prstGeom prst="roundRect">
            <a:avLst>
              <a:gd name="adj" fmla="val 7379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6659456" y="3032688"/>
            <a:ext cx="16642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개인 </a:t>
            </a: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441040" y="4308289"/>
            <a:ext cx="2967519" cy="1333929"/>
          </a:xfrm>
          <a:prstGeom prst="roundRect">
            <a:avLst>
              <a:gd name="adj" fmla="val 7379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708114" y="4728677"/>
            <a:ext cx="2732926" cy="1"/>
          </a:xfrm>
          <a:prstGeom prst="straightConnector1">
            <a:avLst/>
          </a:prstGeom>
          <a:ln w="107950">
            <a:solidFill>
              <a:schemeClr val="bg1">
                <a:lumMod val="85000"/>
                <a:alpha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3708114" y="5229099"/>
            <a:ext cx="2732926" cy="1"/>
          </a:xfrm>
          <a:prstGeom prst="straightConnector1">
            <a:avLst/>
          </a:prstGeom>
          <a:ln w="107950">
            <a:solidFill>
              <a:schemeClr val="bg1">
                <a:lumMod val="85000"/>
                <a:alpha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285179" y="5149066"/>
            <a:ext cx="16273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altLang="ko-KR" sz="44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223534" y="3919219"/>
            <a:ext cx="173957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clone</a:t>
            </a:r>
            <a:endParaRPr lang="ko-KR" altLang="en-US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836" y="4476575"/>
            <a:ext cx="838172" cy="1030069"/>
          </a:xfrm>
          <a:prstGeom prst="roundRect">
            <a:avLst>
              <a:gd name="adj" fmla="val 1040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6213582" y="4576112"/>
            <a:ext cx="24477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Hello_World</a:t>
            </a:r>
            <a:endParaRPr lang="en-US" altLang="ko-K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 algn="ctr"/>
            <a:r>
              <a:rPr lang="en-US" altLang="ko-K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로컬저장소</a:t>
            </a:r>
            <a:r>
              <a:rPr lang="en-US" altLang="ko-K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9255760" y="3484650"/>
            <a:ext cx="740994" cy="823639"/>
          </a:xfrm>
          <a:custGeom>
            <a:avLst/>
            <a:gdLst>
              <a:gd name="connsiteX0" fmla="*/ 0 w 914400"/>
              <a:gd name="connsiteY0" fmla="*/ 782320 h 782320"/>
              <a:gd name="connsiteX1" fmla="*/ 406400 w 914400"/>
              <a:gd name="connsiteY1" fmla="*/ 132080 h 782320"/>
              <a:gd name="connsiteX2" fmla="*/ 914400 w 914400"/>
              <a:gd name="connsiteY2" fmla="*/ 0 h 78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0" h="782320">
                <a:moveTo>
                  <a:pt x="0" y="782320"/>
                </a:moveTo>
                <a:cubicBezTo>
                  <a:pt x="127000" y="522393"/>
                  <a:pt x="254000" y="262467"/>
                  <a:pt x="406400" y="132080"/>
                </a:cubicBezTo>
                <a:cubicBezTo>
                  <a:pt x="558800" y="1693"/>
                  <a:pt x="736600" y="846"/>
                  <a:pt x="914400" y="0"/>
                </a:cubicBezTo>
              </a:path>
            </a:pathLst>
          </a:custGeom>
          <a:noFill/>
          <a:ln w="88900">
            <a:solidFill>
              <a:srgbClr val="FFC000">
                <a:alpha val="60000"/>
              </a:srgb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9996755" y="3178127"/>
            <a:ext cx="1623032" cy="674126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9996754" y="3947751"/>
            <a:ext cx="1623032" cy="674126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rgbClr val="FFCC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</a:t>
            </a:r>
            <a:endParaRPr lang="ko-KR" altLang="en-US" sz="2800" b="1" dirty="0">
              <a:solidFill>
                <a:srgbClr val="FFCC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9996754" y="4721333"/>
            <a:ext cx="1623032" cy="674126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/>
          </a:p>
        </p:txBody>
      </p:sp>
      <p:sp>
        <p:nvSpPr>
          <p:cNvPr id="26" name="직사각형 25"/>
          <p:cNvSpPr/>
          <p:nvPr/>
        </p:nvSpPr>
        <p:spPr>
          <a:xfrm>
            <a:off x="10058722" y="4755690"/>
            <a:ext cx="15408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32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commit</a:t>
            </a:r>
            <a:endParaRPr lang="ko-KR" altLang="en-US" sz="2800" b="1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9380306" y="5455583"/>
            <a:ext cx="1458930" cy="423086"/>
          </a:xfrm>
          <a:custGeom>
            <a:avLst/>
            <a:gdLst>
              <a:gd name="connsiteX0" fmla="*/ 1458930 w 1458930"/>
              <a:gd name="connsiteY0" fmla="*/ 0 h 423086"/>
              <a:gd name="connsiteX1" fmla="*/ 1171254 w 1458930"/>
              <a:gd name="connsiteY1" fmla="*/ 421240 h 423086"/>
              <a:gd name="connsiteX2" fmla="*/ 0 w 1458930"/>
              <a:gd name="connsiteY2" fmla="*/ 154112 h 423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8930" h="423086">
                <a:moveTo>
                  <a:pt x="1458930" y="0"/>
                </a:moveTo>
                <a:cubicBezTo>
                  <a:pt x="1436669" y="197777"/>
                  <a:pt x="1414409" y="395555"/>
                  <a:pt x="1171254" y="421240"/>
                </a:cubicBezTo>
                <a:cubicBezTo>
                  <a:pt x="928099" y="446925"/>
                  <a:pt x="195209" y="196921"/>
                  <a:pt x="0" y="154112"/>
                </a:cubicBezTo>
              </a:path>
            </a:pathLst>
          </a:custGeom>
          <a:noFill/>
          <a:ln w="88900">
            <a:solidFill>
              <a:schemeClr val="accent4">
                <a:alpha val="6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아래쪽 화살표 27"/>
          <p:cNvSpPr/>
          <p:nvPr/>
        </p:nvSpPr>
        <p:spPr>
          <a:xfrm>
            <a:off x="10623335" y="3767809"/>
            <a:ext cx="369870" cy="23760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아래쪽 화살표 30"/>
          <p:cNvSpPr/>
          <p:nvPr/>
        </p:nvSpPr>
        <p:spPr>
          <a:xfrm>
            <a:off x="10623335" y="4554823"/>
            <a:ext cx="369870" cy="23760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626" y="679493"/>
            <a:ext cx="6872419" cy="1202388"/>
          </a:xfrm>
          <a:prstGeom prst="rect">
            <a:avLst/>
          </a:prstGeom>
        </p:spPr>
      </p:pic>
      <p:sp>
        <p:nvSpPr>
          <p:cNvPr id="34" name="타원 33"/>
          <p:cNvSpPr/>
          <p:nvPr/>
        </p:nvSpPr>
        <p:spPr>
          <a:xfrm>
            <a:off x="9806825" y="4022966"/>
            <a:ext cx="585627" cy="5847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/>
              <a:t>3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6706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70627" y="975360"/>
            <a:ext cx="906209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자유로운 </a:t>
            </a:r>
            <a:r>
              <a:rPr lang="ko-KR" altLang="en-US" sz="8800" b="1" dirty="0" smtClean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장소</a:t>
            </a:r>
            <a:r>
              <a:rPr lang="ko-KR" altLang="en-US" sz="8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개발</a:t>
            </a:r>
            <a:endParaRPr lang="en-US" altLang="ko-KR" sz="8800" b="1" dirty="0" smtClean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4" name="Picture 2" descr="ë² í¸ë¨ ë¦¬ì¡°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423" y="2875597"/>
            <a:ext cx="4762500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16109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867" y="60290"/>
            <a:ext cx="6051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 smtClean="0"/>
              <a:t>Git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과</a:t>
            </a:r>
            <a:r>
              <a:rPr lang="en-US" altLang="ko-KR" sz="2800" b="1" dirty="0" smtClean="0"/>
              <a:t> </a:t>
            </a:r>
            <a:r>
              <a:rPr lang="en-US" altLang="ko-KR" sz="2800" b="1" dirty="0" err="1" smtClean="0"/>
              <a:t>Github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활용 </a:t>
            </a:r>
            <a:r>
              <a:rPr lang="en-US" altLang="ko-KR" sz="2800" b="1" i="1" dirty="0" smtClean="0">
                <a:solidFill>
                  <a:srgbClr val="C00000"/>
                </a:solidFill>
              </a:rPr>
              <a:t>@ </a:t>
            </a:r>
            <a:r>
              <a:rPr lang="ko-KR" altLang="en-US" sz="2800" b="1" i="1" dirty="0" smtClean="0">
                <a:solidFill>
                  <a:srgbClr val="C00000"/>
                </a:solidFill>
              </a:rPr>
              <a:t>프로젝트수업</a:t>
            </a:r>
            <a:endParaRPr lang="ko-KR" altLang="en-US" sz="2800" b="1" i="1" dirty="0">
              <a:solidFill>
                <a:srgbClr val="C00000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452063" y="2866495"/>
            <a:ext cx="3544584" cy="3318553"/>
          </a:xfrm>
          <a:prstGeom prst="roundRect">
            <a:avLst>
              <a:gd name="adj" fmla="val 7379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74" name="Picture 2" descr="github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01" y="1675988"/>
            <a:ext cx="1808662" cy="180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328164" y="3032689"/>
            <a:ext cx="24465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Github.com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40595" y="4308289"/>
            <a:ext cx="2967519" cy="1333929"/>
          </a:xfrm>
          <a:prstGeom prst="roundRect">
            <a:avLst>
              <a:gd name="adj" fmla="val 7379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Hello_World</a:t>
            </a:r>
            <a:endParaRPr lang="en-US" altLang="ko-K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원격저장소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110523" y="2866494"/>
            <a:ext cx="5715031" cy="3318553"/>
          </a:xfrm>
          <a:prstGeom prst="roundRect">
            <a:avLst>
              <a:gd name="adj" fmla="val 7379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6659456" y="3032688"/>
            <a:ext cx="16642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개인 </a:t>
            </a: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441040" y="4308289"/>
            <a:ext cx="2967519" cy="1333929"/>
          </a:xfrm>
          <a:prstGeom prst="roundRect">
            <a:avLst>
              <a:gd name="adj" fmla="val 7379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708114" y="4728677"/>
            <a:ext cx="2732926" cy="1"/>
          </a:xfrm>
          <a:prstGeom prst="straightConnector1">
            <a:avLst/>
          </a:prstGeom>
          <a:ln w="107950">
            <a:solidFill>
              <a:schemeClr val="bg1">
                <a:lumMod val="85000"/>
                <a:alpha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3708114" y="5229099"/>
            <a:ext cx="2732926" cy="1"/>
          </a:xfrm>
          <a:prstGeom prst="straightConnector1">
            <a:avLst/>
          </a:prstGeom>
          <a:ln w="107950">
            <a:solidFill>
              <a:schemeClr val="bg1">
                <a:lumMod val="85000"/>
                <a:alpha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285179" y="5149066"/>
            <a:ext cx="16273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altLang="ko-KR" sz="44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223534" y="3919219"/>
            <a:ext cx="173957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clone</a:t>
            </a:r>
            <a:endParaRPr lang="ko-KR" altLang="en-US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836" y="4476575"/>
            <a:ext cx="838172" cy="1030069"/>
          </a:xfrm>
          <a:prstGeom prst="roundRect">
            <a:avLst>
              <a:gd name="adj" fmla="val 1040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6213582" y="4576112"/>
            <a:ext cx="24477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Hello_World</a:t>
            </a:r>
            <a:endParaRPr lang="en-US" altLang="ko-K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 algn="ctr"/>
            <a:r>
              <a:rPr lang="en-US" altLang="ko-K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로컬저장소</a:t>
            </a:r>
            <a:r>
              <a:rPr lang="en-US" altLang="ko-K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9255760" y="3484650"/>
            <a:ext cx="740994" cy="823639"/>
          </a:xfrm>
          <a:custGeom>
            <a:avLst/>
            <a:gdLst>
              <a:gd name="connsiteX0" fmla="*/ 0 w 914400"/>
              <a:gd name="connsiteY0" fmla="*/ 782320 h 782320"/>
              <a:gd name="connsiteX1" fmla="*/ 406400 w 914400"/>
              <a:gd name="connsiteY1" fmla="*/ 132080 h 782320"/>
              <a:gd name="connsiteX2" fmla="*/ 914400 w 914400"/>
              <a:gd name="connsiteY2" fmla="*/ 0 h 78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0" h="782320">
                <a:moveTo>
                  <a:pt x="0" y="782320"/>
                </a:moveTo>
                <a:cubicBezTo>
                  <a:pt x="127000" y="522393"/>
                  <a:pt x="254000" y="262467"/>
                  <a:pt x="406400" y="132080"/>
                </a:cubicBezTo>
                <a:cubicBezTo>
                  <a:pt x="558800" y="1693"/>
                  <a:pt x="736600" y="846"/>
                  <a:pt x="914400" y="0"/>
                </a:cubicBezTo>
              </a:path>
            </a:pathLst>
          </a:custGeom>
          <a:noFill/>
          <a:ln w="88900">
            <a:solidFill>
              <a:srgbClr val="FFC000">
                <a:alpha val="60000"/>
              </a:srgb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9996755" y="3178127"/>
            <a:ext cx="1623032" cy="674126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9996754" y="3947751"/>
            <a:ext cx="1623032" cy="674126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rgbClr val="FFCC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</a:t>
            </a:r>
            <a:endParaRPr lang="ko-KR" altLang="en-US" sz="2800" b="1" dirty="0">
              <a:solidFill>
                <a:srgbClr val="FFCC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9996754" y="4721333"/>
            <a:ext cx="1623032" cy="674126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/>
          </a:p>
        </p:txBody>
      </p:sp>
      <p:sp>
        <p:nvSpPr>
          <p:cNvPr id="26" name="직사각형 25"/>
          <p:cNvSpPr/>
          <p:nvPr/>
        </p:nvSpPr>
        <p:spPr>
          <a:xfrm>
            <a:off x="10058722" y="4755690"/>
            <a:ext cx="15408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32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commit</a:t>
            </a:r>
            <a:endParaRPr lang="ko-KR" altLang="en-US" sz="2800" b="1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9380306" y="5455583"/>
            <a:ext cx="1458930" cy="423086"/>
          </a:xfrm>
          <a:custGeom>
            <a:avLst/>
            <a:gdLst>
              <a:gd name="connsiteX0" fmla="*/ 1458930 w 1458930"/>
              <a:gd name="connsiteY0" fmla="*/ 0 h 423086"/>
              <a:gd name="connsiteX1" fmla="*/ 1171254 w 1458930"/>
              <a:gd name="connsiteY1" fmla="*/ 421240 h 423086"/>
              <a:gd name="connsiteX2" fmla="*/ 0 w 1458930"/>
              <a:gd name="connsiteY2" fmla="*/ 154112 h 423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8930" h="423086">
                <a:moveTo>
                  <a:pt x="1458930" y="0"/>
                </a:moveTo>
                <a:cubicBezTo>
                  <a:pt x="1436669" y="197777"/>
                  <a:pt x="1414409" y="395555"/>
                  <a:pt x="1171254" y="421240"/>
                </a:cubicBezTo>
                <a:cubicBezTo>
                  <a:pt x="928099" y="446925"/>
                  <a:pt x="195209" y="196921"/>
                  <a:pt x="0" y="154112"/>
                </a:cubicBezTo>
              </a:path>
            </a:pathLst>
          </a:custGeom>
          <a:noFill/>
          <a:ln w="88900">
            <a:solidFill>
              <a:schemeClr val="accent4">
                <a:alpha val="6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아래쪽 화살표 27"/>
          <p:cNvSpPr/>
          <p:nvPr/>
        </p:nvSpPr>
        <p:spPr>
          <a:xfrm>
            <a:off x="10623335" y="3767809"/>
            <a:ext cx="369870" cy="23760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아래쪽 화살표 30"/>
          <p:cNvSpPr/>
          <p:nvPr/>
        </p:nvSpPr>
        <p:spPr>
          <a:xfrm>
            <a:off x="10623335" y="4554823"/>
            <a:ext cx="369870" cy="23760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626" y="679493"/>
            <a:ext cx="6872419" cy="1202388"/>
          </a:xfrm>
          <a:prstGeom prst="rect">
            <a:avLst/>
          </a:prstGeom>
        </p:spPr>
      </p:pic>
      <p:sp>
        <p:nvSpPr>
          <p:cNvPr id="35" name="타원 34"/>
          <p:cNvSpPr/>
          <p:nvPr/>
        </p:nvSpPr>
        <p:spPr>
          <a:xfrm>
            <a:off x="9498172" y="4814315"/>
            <a:ext cx="585627" cy="5847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/>
              <a:t>4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5957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867" y="60290"/>
            <a:ext cx="6051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 smtClean="0"/>
              <a:t>Git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과</a:t>
            </a:r>
            <a:r>
              <a:rPr lang="en-US" altLang="ko-KR" sz="2800" b="1" dirty="0" smtClean="0"/>
              <a:t> </a:t>
            </a:r>
            <a:r>
              <a:rPr lang="en-US" altLang="ko-KR" sz="2800" b="1" dirty="0" err="1" smtClean="0"/>
              <a:t>Github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활용 </a:t>
            </a:r>
            <a:r>
              <a:rPr lang="en-US" altLang="ko-KR" sz="2800" b="1" i="1" dirty="0" smtClean="0">
                <a:solidFill>
                  <a:srgbClr val="C00000"/>
                </a:solidFill>
              </a:rPr>
              <a:t>@ </a:t>
            </a:r>
            <a:r>
              <a:rPr lang="ko-KR" altLang="en-US" sz="2800" b="1" i="1" dirty="0" smtClean="0">
                <a:solidFill>
                  <a:srgbClr val="C00000"/>
                </a:solidFill>
              </a:rPr>
              <a:t>프로젝트수업</a:t>
            </a:r>
            <a:endParaRPr lang="ko-KR" altLang="en-US" sz="2800" b="1" i="1" dirty="0">
              <a:solidFill>
                <a:srgbClr val="C00000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452063" y="2866495"/>
            <a:ext cx="3544584" cy="3318553"/>
          </a:xfrm>
          <a:prstGeom prst="roundRect">
            <a:avLst>
              <a:gd name="adj" fmla="val 7379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74" name="Picture 2" descr="github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01" y="1675988"/>
            <a:ext cx="1808662" cy="180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328164" y="3032689"/>
            <a:ext cx="24465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Github.com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40595" y="4308289"/>
            <a:ext cx="2967519" cy="1333929"/>
          </a:xfrm>
          <a:prstGeom prst="roundRect">
            <a:avLst>
              <a:gd name="adj" fmla="val 7379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Hello_World</a:t>
            </a:r>
            <a:endParaRPr lang="en-US" altLang="ko-K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원격저장소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110523" y="2866494"/>
            <a:ext cx="5715031" cy="3318553"/>
          </a:xfrm>
          <a:prstGeom prst="roundRect">
            <a:avLst>
              <a:gd name="adj" fmla="val 7379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441040" y="4308289"/>
            <a:ext cx="2967519" cy="1333929"/>
          </a:xfrm>
          <a:prstGeom prst="roundRect">
            <a:avLst>
              <a:gd name="adj" fmla="val 7379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708114" y="4728677"/>
            <a:ext cx="2732926" cy="1"/>
          </a:xfrm>
          <a:prstGeom prst="straightConnector1">
            <a:avLst/>
          </a:prstGeom>
          <a:ln w="107950">
            <a:solidFill>
              <a:schemeClr val="bg1">
                <a:lumMod val="85000"/>
                <a:alpha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3708114" y="5229099"/>
            <a:ext cx="2732926" cy="1"/>
          </a:xfrm>
          <a:prstGeom prst="straightConnector1">
            <a:avLst/>
          </a:prstGeom>
          <a:ln w="107950">
            <a:solidFill>
              <a:srgbClr val="FF000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285179" y="5149066"/>
            <a:ext cx="16273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>
                <a:solidFill>
                  <a:srgbClr val="70AD47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altLang="ko-KR" sz="4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223534" y="3919219"/>
            <a:ext cx="173957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clone</a:t>
            </a:r>
            <a:endParaRPr lang="ko-KR" altLang="en-US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836" y="4476575"/>
            <a:ext cx="838172" cy="1030069"/>
          </a:xfrm>
          <a:prstGeom prst="roundRect">
            <a:avLst>
              <a:gd name="adj" fmla="val 1040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6213582" y="4576112"/>
            <a:ext cx="24477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Hello_World</a:t>
            </a:r>
            <a:endParaRPr lang="en-US" altLang="ko-K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 algn="ctr"/>
            <a:r>
              <a:rPr lang="en-US" altLang="ko-K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로컬저장소</a:t>
            </a:r>
            <a:r>
              <a:rPr lang="en-US" altLang="ko-K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626" y="679493"/>
            <a:ext cx="6872419" cy="1202388"/>
          </a:xfrm>
          <a:prstGeom prst="rect">
            <a:avLst/>
          </a:prstGeom>
        </p:spPr>
      </p:pic>
      <p:sp>
        <p:nvSpPr>
          <p:cNvPr id="36" name="타원 35"/>
          <p:cNvSpPr/>
          <p:nvPr/>
        </p:nvSpPr>
        <p:spPr>
          <a:xfrm>
            <a:off x="4803164" y="5790202"/>
            <a:ext cx="585627" cy="5847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/>
              <a:t>5</a:t>
            </a:r>
            <a:endParaRPr lang="ko-KR" altLang="en-US" sz="2800" b="1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23921" y="2931208"/>
            <a:ext cx="5279594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19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867" y="60290"/>
            <a:ext cx="6051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 smtClean="0"/>
              <a:t>Git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과</a:t>
            </a:r>
            <a:r>
              <a:rPr lang="en-US" altLang="ko-KR" sz="2800" b="1" dirty="0" smtClean="0"/>
              <a:t> </a:t>
            </a:r>
            <a:r>
              <a:rPr lang="en-US" altLang="ko-KR" sz="2800" b="1" dirty="0" err="1" smtClean="0"/>
              <a:t>Github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활용 </a:t>
            </a:r>
            <a:r>
              <a:rPr lang="en-US" altLang="ko-KR" sz="2800" b="1" i="1" dirty="0" smtClean="0">
                <a:solidFill>
                  <a:srgbClr val="C00000"/>
                </a:solidFill>
              </a:rPr>
              <a:t>@ </a:t>
            </a:r>
            <a:r>
              <a:rPr lang="ko-KR" altLang="en-US" sz="2800" b="1" i="1" dirty="0" smtClean="0">
                <a:solidFill>
                  <a:srgbClr val="C00000"/>
                </a:solidFill>
              </a:rPr>
              <a:t>프로젝트수업</a:t>
            </a:r>
            <a:endParaRPr lang="ko-KR" altLang="en-US" sz="2800" b="1" i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70304" y="1086173"/>
            <a:ext cx="92448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b="1" dirty="0" smtClean="0">
                <a:solidFill>
                  <a:schemeClr val="accent1">
                    <a:lumMod val="75000"/>
                  </a:schemeClr>
                </a:solidFill>
              </a:rPr>
              <a:t>발표자료 올리기 </a:t>
            </a:r>
            <a:r>
              <a:rPr lang="en-US" altLang="ko-KR" sz="8800" b="1" dirty="0" smtClean="0">
                <a:solidFill>
                  <a:schemeClr val="accent1">
                    <a:lumMod val="75000"/>
                  </a:schemeClr>
                </a:solidFill>
              </a:rPr>
              <a:t>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29805" y="2701613"/>
            <a:ext cx="10318850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20725" indent="-720725">
              <a:buAutoNum type="arabicParenR"/>
            </a:pPr>
            <a:r>
              <a:rPr lang="ko-KR" altLang="en-US" sz="4400" b="1" dirty="0" smtClean="0">
                <a:solidFill>
                  <a:srgbClr val="00B050"/>
                </a:solidFill>
              </a:rPr>
              <a:t>교수</a:t>
            </a:r>
            <a:r>
              <a:rPr lang="en-US" altLang="ko-KR" sz="4400" b="1" dirty="0" smtClean="0"/>
              <a:t>: </a:t>
            </a:r>
            <a:r>
              <a:rPr lang="ko-KR" altLang="en-US" sz="4400" b="1" dirty="0" smtClean="0"/>
              <a:t>수업 저장소 만들기 </a:t>
            </a:r>
            <a:r>
              <a:rPr lang="en-US" altLang="ko-KR" sz="4400" b="1" dirty="0" smtClean="0"/>
              <a:t>+ </a:t>
            </a:r>
            <a:r>
              <a:rPr lang="ko-KR" altLang="en-US" sz="4400" b="1" dirty="0" err="1" smtClean="0"/>
              <a:t>실라부스</a:t>
            </a:r>
            <a:endParaRPr lang="en-US" altLang="ko-KR" sz="4400" b="1" dirty="0" smtClean="0"/>
          </a:p>
          <a:p>
            <a:pPr marL="720725" indent="-720725">
              <a:buAutoNum type="arabicParenR"/>
            </a:pPr>
            <a:r>
              <a:rPr lang="ko-KR" altLang="en-US" sz="4400" b="1" dirty="0" smtClean="0">
                <a:solidFill>
                  <a:srgbClr val="00B050"/>
                </a:solidFill>
              </a:rPr>
              <a:t>교수</a:t>
            </a:r>
            <a:r>
              <a:rPr lang="en-US" altLang="ko-KR" sz="4400" b="1" dirty="0" smtClean="0"/>
              <a:t>: </a:t>
            </a:r>
            <a:r>
              <a:rPr lang="ko-KR" altLang="en-US" sz="4400" b="1" dirty="0" err="1" smtClean="0"/>
              <a:t>팀별</a:t>
            </a:r>
            <a:r>
              <a:rPr lang="ko-KR" altLang="en-US" sz="4400" b="1" dirty="0" smtClean="0"/>
              <a:t> 프로젝트 </a:t>
            </a:r>
            <a:r>
              <a:rPr lang="ko-KR" altLang="en-US" sz="4400" b="1" dirty="0" err="1" smtClean="0"/>
              <a:t>디렉토리</a:t>
            </a:r>
            <a:r>
              <a:rPr lang="ko-KR" altLang="en-US" sz="4400" b="1" dirty="0" smtClean="0"/>
              <a:t> 만들기</a:t>
            </a:r>
            <a:endParaRPr lang="en-US" altLang="ko-KR" sz="4400" b="1" dirty="0" smtClean="0"/>
          </a:p>
          <a:p>
            <a:pPr marL="720725" indent="-720725">
              <a:buAutoNum type="arabicParenR"/>
            </a:pPr>
            <a:r>
              <a:rPr lang="ko-KR" altLang="en-US" sz="4400" b="1" dirty="0" smtClean="0">
                <a:solidFill>
                  <a:srgbClr val="7030A0"/>
                </a:solidFill>
              </a:rPr>
              <a:t>학생</a:t>
            </a:r>
            <a:r>
              <a:rPr lang="en-US" altLang="ko-KR" sz="4400" b="1" dirty="0" smtClean="0"/>
              <a:t>: </a:t>
            </a:r>
            <a:r>
              <a:rPr lang="en-US" altLang="ko-KR" sz="4400" b="1" dirty="0" smtClean="0">
                <a:solidFill>
                  <a:srgbClr val="00B0F0"/>
                </a:solidFill>
              </a:rPr>
              <a:t>Fork</a:t>
            </a:r>
            <a:r>
              <a:rPr lang="ko-KR" altLang="en-US" sz="4400" b="1" dirty="0" smtClean="0">
                <a:solidFill>
                  <a:srgbClr val="00B0F0"/>
                </a:solidFill>
              </a:rPr>
              <a:t> </a:t>
            </a:r>
            <a:r>
              <a:rPr lang="en-US" altLang="ko-KR" sz="4400" b="1" dirty="0" smtClean="0">
                <a:sym typeface="Wingdings" panose="05000000000000000000" pitchFamily="2" charset="2"/>
              </a:rPr>
              <a:t> </a:t>
            </a:r>
            <a:r>
              <a:rPr lang="ko-KR" altLang="en-US" sz="4400" b="1" dirty="0" smtClean="0">
                <a:sym typeface="Wingdings" panose="05000000000000000000" pitchFamily="2" charset="2"/>
              </a:rPr>
              <a:t>자기자료로 </a:t>
            </a:r>
            <a:r>
              <a:rPr lang="ko-KR" altLang="en-US" sz="44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업데이트</a:t>
            </a:r>
            <a:endParaRPr lang="en-US" altLang="ko-KR" sz="4400" b="1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marL="720725" indent="-720725">
              <a:buAutoNum type="arabicParenR"/>
            </a:pPr>
            <a:r>
              <a:rPr lang="ko-KR" altLang="en-US" sz="4400" b="1" dirty="0" smtClean="0">
                <a:solidFill>
                  <a:srgbClr val="7030A0"/>
                </a:solidFill>
                <a:sym typeface="Wingdings" panose="05000000000000000000" pitchFamily="2" charset="2"/>
              </a:rPr>
              <a:t>학생</a:t>
            </a:r>
            <a:r>
              <a:rPr lang="en-US" altLang="ko-KR" sz="4400" b="1" dirty="0" smtClean="0">
                <a:sym typeface="Wingdings" panose="05000000000000000000" pitchFamily="2" charset="2"/>
              </a:rPr>
              <a:t>: </a:t>
            </a:r>
            <a:r>
              <a:rPr lang="ko-KR" altLang="en-US" sz="4400" b="1" dirty="0" smtClean="0">
                <a:sym typeface="Wingdings" panose="05000000000000000000" pitchFamily="2" charset="2"/>
              </a:rPr>
              <a:t>업데이트 자료 </a:t>
            </a:r>
            <a:r>
              <a:rPr lang="en-US" altLang="ko-KR" sz="4400" b="1" dirty="0" smtClean="0">
                <a:solidFill>
                  <a:srgbClr val="00B0F0"/>
                </a:solidFill>
                <a:sym typeface="Wingdings" panose="05000000000000000000" pitchFamily="2" charset="2"/>
              </a:rPr>
              <a:t>Pull Request</a:t>
            </a:r>
          </a:p>
          <a:p>
            <a:pPr marL="720725" indent="-720725">
              <a:buAutoNum type="arabicParenR"/>
            </a:pPr>
            <a:r>
              <a:rPr lang="ko-KR" altLang="en-US" sz="4400" b="1" dirty="0" smtClean="0">
                <a:solidFill>
                  <a:srgbClr val="00B050"/>
                </a:solidFill>
              </a:rPr>
              <a:t>교수</a:t>
            </a:r>
            <a:r>
              <a:rPr lang="en-US" altLang="ko-KR" sz="4400" b="1" dirty="0" smtClean="0"/>
              <a:t>: </a:t>
            </a:r>
            <a:r>
              <a:rPr lang="ko-KR" altLang="en-US" sz="4400" b="1" dirty="0" smtClean="0"/>
              <a:t>자료 </a:t>
            </a:r>
            <a:r>
              <a:rPr lang="en-US" altLang="ko-KR" sz="4400" b="1" dirty="0" smtClean="0">
                <a:solidFill>
                  <a:srgbClr val="00B0F0"/>
                </a:solidFill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226453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99551" y="2588104"/>
            <a:ext cx="5742930" cy="39322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867" y="60290"/>
            <a:ext cx="6051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 smtClean="0"/>
              <a:t>Git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과</a:t>
            </a:r>
            <a:r>
              <a:rPr lang="en-US" altLang="ko-KR" sz="2800" b="1" dirty="0" smtClean="0"/>
              <a:t> </a:t>
            </a:r>
            <a:r>
              <a:rPr lang="en-US" altLang="ko-KR" sz="2800" b="1" dirty="0" err="1" smtClean="0"/>
              <a:t>Github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활용 </a:t>
            </a:r>
            <a:r>
              <a:rPr lang="en-US" altLang="ko-KR" sz="2800" b="1" i="1" dirty="0" smtClean="0">
                <a:solidFill>
                  <a:srgbClr val="C00000"/>
                </a:solidFill>
              </a:rPr>
              <a:t>@ </a:t>
            </a:r>
            <a:r>
              <a:rPr lang="ko-KR" altLang="en-US" sz="2800" b="1" i="1" dirty="0" smtClean="0">
                <a:solidFill>
                  <a:srgbClr val="C00000"/>
                </a:solidFill>
              </a:rPr>
              <a:t>프로젝트수업</a:t>
            </a:r>
            <a:endParaRPr lang="ko-KR" altLang="en-US" sz="2800" b="1" i="1" dirty="0">
              <a:solidFill>
                <a:srgbClr val="C00000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452063" y="4354726"/>
            <a:ext cx="3544584" cy="2179638"/>
          </a:xfrm>
          <a:prstGeom prst="roundRect">
            <a:avLst>
              <a:gd name="adj" fmla="val 7379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979361" y="6048426"/>
            <a:ext cx="18838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Github.com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40595" y="4657605"/>
            <a:ext cx="2967519" cy="1333929"/>
          </a:xfrm>
          <a:prstGeom prst="roundRect">
            <a:avLst>
              <a:gd name="adj" fmla="val 7379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교과목해설서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과제디렉토리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원격저장소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708114" y="5077993"/>
            <a:ext cx="2732926" cy="1"/>
          </a:xfrm>
          <a:prstGeom prst="straightConnector1">
            <a:avLst/>
          </a:prstGeom>
          <a:ln w="107950">
            <a:solidFill>
              <a:schemeClr val="bg1">
                <a:lumMod val="85000"/>
                <a:alpha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3708114" y="5578415"/>
            <a:ext cx="2732926" cy="1"/>
          </a:xfrm>
          <a:prstGeom prst="straightConnector1">
            <a:avLst/>
          </a:prstGeom>
          <a:ln w="107950">
            <a:solidFill>
              <a:schemeClr val="bg1">
                <a:lumMod val="85000"/>
                <a:alpha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285179" y="5498382"/>
            <a:ext cx="16273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altLang="ko-KR" sz="44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007778" y="4504837"/>
            <a:ext cx="22175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clone/pull</a:t>
            </a:r>
            <a:endParaRPr lang="ko-KR" altLang="en-US" sz="1100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52063" y="899261"/>
            <a:ext cx="3544584" cy="2628181"/>
          </a:xfrm>
          <a:prstGeom prst="roundRect">
            <a:avLst>
              <a:gd name="adj" fmla="val 7379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1979362" y="895026"/>
            <a:ext cx="18838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Github.com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40595" y="1376799"/>
            <a:ext cx="2967519" cy="1333929"/>
          </a:xfrm>
          <a:prstGeom prst="roundRect">
            <a:avLst>
              <a:gd name="adj" fmla="val 7379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교과목해설서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r>
              <a:rPr lang="ko-KR" alt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과제디렉토리</a:t>
            </a:r>
            <a:endParaRPr lang="en-US" altLang="ko-K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원격저장소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 flipH="1">
            <a:off x="1510301" y="2763653"/>
            <a:ext cx="23793" cy="1870477"/>
          </a:xfrm>
          <a:prstGeom prst="straightConnector1">
            <a:avLst/>
          </a:prstGeom>
          <a:ln w="107950">
            <a:solidFill>
              <a:srgbClr val="FF000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05498" y="3476344"/>
            <a:ext cx="14285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fork</a:t>
            </a:r>
            <a:endParaRPr lang="ko-KR" altLang="en-US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 flipH="1">
            <a:off x="2466160" y="2754239"/>
            <a:ext cx="23793" cy="1870477"/>
          </a:xfrm>
          <a:prstGeom prst="straightConnector1">
            <a:avLst/>
          </a:prstGeom>
          <a:ln w="107950">
            <a:solidFill>
              <a:schemeClr val="bg1">
                <a:lumMod val="85000"/>
                <a:alpha val="7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2529002" y="3533883"/>
            <a:ext cx="13740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pull</a:t>
            </a:r>
          </a:p>
          <a:p>
            <a:r>
              <a:rPr lang="en-US" altLang="ko-KR" sz="24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endParaRPr lang="ko-KR" altLang="en-US" sz="1050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9239" y="90401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교수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3957712" y="1585194"/>
            <a:ext cx="1133772" cy="1318150"/>
            <a:chOff x="3937164" y="1585194"/>
            <a:chExt cx="1133772" cy="1318150"/>
          </a:xfrm>
        </p:grpSpPr>
        <p:pic>
          <p:nvPicPr>
            <p:cNvPr id="1030" name="Picture 6" descr="git merge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2419" y="1585194"/>
              <a:ext cx="719234" cy="958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직사각형 40"/>
            <p:cNvSpPr/>
            <p:nvPr/>
          </p:nvSpPr>
          <p:spPr>
            <a:xfrm>
              <a:off x="3937164" y="2441679"/>
              <a:ext cx="1133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>
                      <a:lumMod val="75000"/>
                    </a:schemeClr>
                  </a:solidFill>
                </a:rPr>
                <a:t>merge</a:t>
              </a:r>
              <a:endParaRPr lang="ko-KR" altLang="en-US" sz="24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pic>
        <p:nvPicPr>
          <p:cNvPr id="48" name="그림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403" y="526336"/>
            <a:ext cx="6304684" cy="120388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547456" y="607269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학생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90262" y="3035149"/>
            <a:ext cx="585627" cy="5847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/>
              <a:t>1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4601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2070" y="840729"/>
            <a:ext cx="4712616" cy="26946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867" y="60290"/>
            <a:ext cx="6051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 smtClean="0"/>
              <a:t>Git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과</a:t>
            </a:r>
            <a:r>
              <a:rPr lang="en-US" altLang="ko-KR" sz="2800" b="1" dirty="0" smtClean="0"/>
              <a:t> </a:t>
            </a:r>
            <a:r>
              <a:rPr lang="en-US" altLang="ko-KR" sz="2800" b="1" dirty="0" err="1" smtClean="0"/>
              <a:t>Github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활용 </a:t>
            </a:r>
            <a:r>
              <a:rPr lang="en-US" altLang="ko-KR" sz="2800" b="1" i="1" dirty="0" smtClean="0">
                <a:solidFill>
                  <a:srgbClr val="C00000"/>
                </a:solidFill>
              </a:rPr>
              <a:t>@ </a:t>
            </a:r>
            <a:r>
              <a:rPr lang="ko-KR" altLang="en-US" sz="2800" b="1" i="1" dirty="0" smtClean="0">
                <a:solidFill>
                  <a:srgbClr val="C00000"/>
                </a:solidFill>
              </a:rPr>
              <a:t>프로젝트수업</a:t>
            </a:r>
            <a:endParaRPr lang="ko-KR" altLang="en-US" sz="2800" b="1" i="1" dirty="0">
              <a:solidFill>
                <a:srgbClr val="C00000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452063" y="4354726"/>
            <a:ext cx="3544584" cy="2179638"/>
          </a:xfrm>
          <a:prstGeom prst="roundRect">
            <a:avLst>
              <a:gd name="adj" fmla="val 7379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979361" y="6048426"/>
            <a:ext cx="18838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Github.com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40595" y="4657605"/>
            <a:ext cx="2967519" cy="1333929"/>
          </a:xfrm>
          <a:prstGeom prst="roundRect">
            <a:avLst>
              <a:gd name="adj" fmla="val 7379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교과목해설서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과제디렉토리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원격저장소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110523" y="3215810"/>
            <a:ext cx="5715031" cy="3318553"/>
          </a:xfrm>
          <a:prstGeom prst="roundRect">
            <a:avLst>
              <a:gd name="adj" fmla="val 7379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6248499" y="3371526"/>
            <a:ext cx="26292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학생 개인 </a:t>
            </a: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441040" y="4657605"/>
            <a:ext cx="2967519" cy="1333929"/>
          </a:xfrm>
          <a:prstGeom prst="roundRect">
            <a:avLst>
              <a:gd name="adj" fmla="val 7379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708114" y="5077993"/>
            <a:ext cx="2732926" cy="1"/>
          </a:xfrm>
          <a:prstGeom prst="straightConnector1">
            <a:avLst/>
          </a:prstGeom>
          <a:ln w="107950">
            <a:solidFill>
              <a:srgbClr val="FF000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3708114" y="5578415"/>
            <a:ext cx="2732926" cy="1"/>
          </a:xfrm>
          <a:prstGeom prst="straightConnector1">
            <a:avLst/>
          </a:prstGeom>
          <a:ln w="107950">
            <a:solidFill>
              <a:srgbClr val="FF000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285179" y="5498382"/>
            <a:ext cx="16273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altLang="ko-KR" sz="44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007778" y="4504837"/>
            <a:ext cx="22175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clone/</a:t>
            </a:r>
            <a:r>
              <a:rPr lang="en-US" altLang="ko-KR" sz="2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pull</a:t>
            </a:r>
            <a:endParaRPr lang="ko-KR" altLang="en-US" sz="11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932" y="4825891"/>
            <a:ext cx="838172" cy="1030069"/>
          </a:xfrm>
          <a:prstGeom prst="roundRect">
            <a:avLst>
              <a:gd name="adj" fmla="val 1040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6244404" y="4761044"/>
            <a:ext cx="24477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교과목해설서</a:t>
            </a:r>
            <a:endParaRPr lang="en-US" altLang="ko-K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 algn="ctr"/>
            <a:r>
              <a:rPr lang="en-US" altLang="ko-K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r>
              <a:rPr lang="ko-KR" altLang="en-US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과제디렉토리</a:t>
            </a:r>
            <a:endParaRPr lang="en-US" altLang="ko-K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 algn="ctr"/>
            <a:r>
              <a:rPr lang="en-US" altLang="ko-K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로컬저장소</a:t>
            </a:r>
            <a:r>
              <a:rPr lang="en-US" altLang="ko-K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9255760" y="3833966"/>
            <a:ext cx="740994" cy="823639"/>
          </a:xfrm>
          <a:custGeom>
            <a:avLst/>
            <a:gdLst>
              <a:gd name="connsiteX0" fmla="*/ 0 w 914400"/>
              <a:gd name="connsiteY0" fmla="*/ 782320 h 782320"/>
              <a:gd name="connsiteX1" fmla="*/ 406400 w 914400"/>
              <a:gd name="connsiteY1" fmla="*/ 132080 h 782320"/>
              <a:gd name="connsiteX2" fmla="*/ 914400 w 914400"/>
              <a:gd name="connsiteY2" fmla="*/ 0 h 78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0" h="782320">
                <a:moveTo>
                  <a:pt x="0" y="782320"/>
                </a:moveTo>
                <a:cubicBezTo>
                  <a:pt x="127000" y="522393"/>
                  <a:pt x="254000" y="262467"/>
                  <a:pt x="406400" y="132080"/>
                </a:cubicBezTo>
                <a:cubicBezTo>
                  <a:pt x="558800" y="1693"/>
                  <a:pt x="736600" y="846"/>
                  <a:pt x="914400" y="0"/>
                </a:cubicBezTo>
              </a:path>
            </a:pathLst>
          </a:custGeom>
          <a:noFill/>
          <a:ln w="88900">
            <a:solidFill>
              <a:srgbClr val="FFC000">
                <a:alpha val="60000"/>
              </a:srgb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9996755" y="3527443"/>
            <a:ext cx="1623032" cy="674126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9996754" y="4297067"/>
            <a:ext cx="1623032" cy="674126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rgbClr val="FFCC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</a:t>
            </a:r>
            <a:endParaRPr lang="ko-KR" altLang="en-US" sz="2800" b="1" dirty="0">
              <a:solidFill>
                <a:srgbClr val="FFCC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9996754" y="5070649"/>
            <a:ext cx="1623032" cy="674126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/>
          </a:p>
        </p:txBody>
      </p:sp>
      <p:sp>
        <p:nvSpPr>
          <p:cNvPr id="26" name="직사각형 25"/>
          <p:cNvSpPr/>
          <p:nvPr/>
        </p:nvSpPr>
        <p:spPr>
          <a:xfrm>
            <a:off x="10058722" y="5105006"/>
            <a:ext cx="15408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32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commit</a:t>
            </a:r>
            <a:endParaRPr lang="ko-KR" altLang="en-US" sz="2800" b="1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9380306" y="5804899"/>
            <a:ext cx="1458930" cy="423086"/>
          </a:xfrm>
          <a:custGeom>
            <a:avLst/>
            <a:gdLst>
              <a:gd name="connsiteX0" fmla="*/ 1458930 w 1458930"/>
              <a:gd name="connsiteY0" fmla="*/ 0 h 423086"/>
              <a:gd name="connsiteX1" fmla="*/ 1171254 w 1458930"/>
              <a:gd name="connsiteY1" fmla="*/ 421240 h 423086"/>
              <a:gd name="connsiteX2" fmla="*/ 0 w 1458930"/>
              <a:gd name="connsiteY2" fmla="*/ 154112 h 423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8930" h="423086">
                <a:moveTo>
                  <a:pt x="1458930" y="0"/>
                </a:moveTo>
                <a:cubicBezTo>
                  <a:pt x="1436669" y="197777"/>
                  <a:pt x="1414409" y="395555"/>
                  <a:pt x="1171254" y="421240"/>
                </a:cubicBezTo>
                <a:cubicBezTo>
                  <a:pt x="928099" y="446925"/>
                  <a:pt x="195209" y="196921"/>
                  <a:pt x="0" y="154112"/>
                </a:cubicBezTo>
              </a:path>
            </a:pathLst>
          </a:custGeom>
          <a:noFill/>
          <a:ln w="88900">
            <a:solidFill>
              <a:schemeClr val="accent4">
                <a:alpha val="6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아래쪽 화살표 27"/>
          <p:cNvSpPr/>
          <p:nvPr/>
        </p:nvSpPr>
        <p:spPr>
          <a:xfrm>
            <a:off x="10623335" y="4117125"/>
            <a:ext cx="369870" cy="23760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아래쪽 화살표 30"/>
          <p:cNvSpPr/>
          <p:nvPr/>
        </p:nvSpPr>
        <p:spPr>
          <a:xfrm>
            <a:off x="10623335" y="4904139"/>
            <a:ext cx="369870" cy="23760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/>
          <p:nvPr/>
        </p:nvCxnSpPr>
        <p:spPr>
          <a:xfrm flipH="1">
            <a:off x="1510301" y="2763653"/>
            <a:ext cx="23793" cy="1870477"/>
          </a:xfrm>
          <a:prstGeom prst="straightConnector1">
            <a:avLst/>
          </a:prstGeom>
          <a:ln w="107950">
            <a:solidFill>
              <a:schemeClr val="bg1">
                <a:lumMod val="85000"/>
                <a:alpha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05498" y="3476344"/>
            <a:ext cx="14285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fork</a:t>
            </a:r>
            <a:endParaRPr lang="ko-KR" altLang="en-US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 flipH="1">
            <a:off x="2466160" y="2754239"/>
            <a:ext cx="23793" cy="1870477"/>
          </a:xfrm>
          <a:prstGeom prst="straightConnector1">
            <a:avLst/>
          </a:prstGeom>
          <a:ln w="107950">
            <a:solidFill>
              <a:schemeClr val="bg1">
                <a:lumMod val="85000"/>
                <a:alpha val="7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2529002" y="3533883"/>
            <a:ext cx="13740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pull</a:t>
            </a:r>
          </a:p>
          <a:p>
            <a:r>
              <a:rPr lang="en-US" altLang="ko-KR" sz="24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endParaRPr lang="ko-KR" altLang="en-US" sz="1050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8" name="Picture 4" descr="ppt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9545" y="2942725"/>
            <a:ext cx="769624" cy="76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9885209" y="26412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발표자료</a:t>
            </a:r>
            <a:endParaRPr lang="ko-KR" altLang="en-US" b="1" dirty="0"/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5403" y="526336"/>
            <a:ext cx="6304684" cy="120388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547456" y="607269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학생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4612965" y="4037692"/>
            <a:ext cx="585627" cy="5847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/>
              <a:t>2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466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7844" y="4365397"/>
            <a:ext cx="3560373" cy="235326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2070" y="840729"/>
            <a:ext cx="4712616" cy="26946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867" y="60290"/>
            <a:ext cx="6051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 smtClean="0"/>
              <a:t>Git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과</a:t>
            </a:r>
            <a:r>
              <a:rPr lang="en-US" altLang="ko-KR" sz="2800" b="1" dirty="0" smtClean="0"/>
              <a:t> </a:t>
            </a:r>
            <a:r>
              <a:rPr lang="en-US" altLang="ko-KR" sz="2800" b="1" dirty="0" err="1" smtClean="0"/>
              <a:t>Github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활용 </a:t>
            </a:r>
            <a:r>
              <a:rPr lang="en-US" altLang="ko-KR" sz="2800" b="1" i="1" dirty="0" smtClean="0">
                <a:solidFill>
                  <a:srgbClr val="C00000"/>
                </a:solidFill>
              </a:rPr>
              <a:t>@ </a:t>
            </a:r>
            <a:r>
              <a:rPr lang="ko-KR" altLang="en-US" sz="2800" b="1" i="1" dirty="0" smtClean="0">
                <a:solidFill>
                  <a:srgbClr val="C00000"/>
                </a:solidFill>
              </a:rPr>
              <a:t>프로젝트수업</a:t>
            </a:r>
            <a:endParaRPr lang="ko-KR" altLang="en-US" sz="2800" b="1" i="1" dirty="0">
              <a:solidFill>
                <a:srgbClr val="C0000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110523" y="3215810"/>
            <a:ext cx="5715031" cy="3318553"/>
          </a:xfrm>
          <a:prstGeom prst="roundRect">
            <a:avLst>
              <a:gd name="adj" fmla="val 7379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6248499" y="3371526"/>
            <a:ext cx="26292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학생 개인 </a:t>
            </a: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441040" y="4657605"/>
            <a:ext cx="2967519" cy="1333929"/>
          </a:xfrm>
          <a:prstGeom prst="roundRect">
            <a:avLst>
              <a:gd name="adj" fmla="val 7379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708114" y="5077993"/>
            <a:ext cx="2732926" cy="1"/>
          </a:xfrm>
          <a:prstGeom prst="straightConnector1">
            <a:avLst/>
          </a:prstGeom>
          <a:ln w="107950">
            <a:solidFill>
              <a:schemeClr val="bg1">
                <a:lumMod val="85000"/>
                <a:alpha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3708114" y="5578415"/>
            <a:ext cx="2732926" cy="1"/>
          </a:xfrm>
          <a:prstGeom prst="straightConnector1">
            <a:avLst/>
          </a:prstGeom>
          <a:ln w="107950">
            <a:solidFill>
              <a:schemeClr val="bg1">
                <a:lumMod val="85000"/>
                <a:alpha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285179" y="5498382"/>
            <a:ext cx="16273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altLang="ko-KR" sz="44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007778" y="4504837"/>
            <a:ext cx="22175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clone/pull</a:t>
            </a:r>
            <a:endParaRPr lang="ko-KR" altLang="en-US" sz="1100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932" y="4825891"/>
            <a:ext cx="838172" cy="1030069"/>
          </a:xfrm>
          <a:prstGeom prst="roundRect">
            <a:avLst>
              <a:gd name="adj" fmla="val 1040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6244404" y="4761044"/>
            <a:ext cx="24477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교과목해설서</a:t>
            </a:r>
            <a:endParaRPr lang="en-US" altLang="ko-K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 algn="ctr"/>
            <a:r>
              <a:rPr lang="en-US" altLang="ko-K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r>
              <a:rPr lang="ko-KR" altLang="en-US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과제디렉토리</a:t>
            </a:r>
            <a:endParaRPr lang="en-US" altLang="ko-K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 algn="ctr"/>
            <a:r>
              <a:rPr lang="en-US" altLang="ko-K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로컬저장소</a:t>
            </a:r>
            <a:r>
              <a:rPr lang="en-US" altLang="ko-K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9255760" y="3833966"/>
            <a:ext cx="740994" cy="823639"/>
          </a:xfrm>
          <a:custGeom>
            <a:avLst/>
            <a:gdLst>
              <a:gd name="connsiteX0" fmla="*/ 0 w 914400"/>
              <a:gd name="connsiteY0" fmla="*/ 782320 h 782320"/>
              <a:gd name="connsiteX1" fmla="*/ 406400 w 914400"/>
              <a:gd name="connsiteY1" fmla="*/ 132080 h 782320"/>
              <a:gd name="connsiteX2" fmla="*/ 914400 w 914400"/>
              <a:gd name="connsiteY2" fmla="*/ 0 h 78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0" h="782320">
                <a:moveTo>
                  <a:pt x="0" y="782320"/>
                </a:moveTo>
                <a:cubicBezTo>
                  <a:pt x="127000" y="522393"/>
                  <a:pt x="254000" y="262467"/>
                  <a:pt x="406400" y="132080"/>
                </a:cubicBezTo>
                <a:cubicBezTo>
                  <a:pt x="558800" y="1693"/>
                  <a:pt x="736600" y="846"/>
                  <a:pt x="914400" y="0"/>
                </a:cubicBezTo>
              </a:path>
            </a:pathLst>
          </a:custGeom>
          <a:noFill/>
          <a:ln w="88900">
            <a:solidFill>
              <a:srgbClr val="FFC000">
                <a:alpha val="60000"/>
              </a:srgb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9996755" y="3527443"/>
            <a:ext cx="1623032" cy="674126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9996754" y="4297067"/>
            <a:ext cx="1623032" cy="674126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rgbClr val="FFCC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</a:t>
            </a:r>
            <a:endParaRPr lang="ko-KR" altLang="en-US" sz="2800" b="1" dirty="0">
              <a:solidFill>
                <a:srgbClr val="FFCC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9996754" y="5070649"/>
            <a:ext cx="1623032" cy="674126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/>
          </a:p>
        </p:txBody>
      </p:sp>
      <p:sp>
        <p:nvSpPr>
          <p:cNvPr id="26" name="직사각형 25"/>
          <p:cNvSpPr/>
          <p:nvPr/>
        </p:nvSpPr>
        <p:spPr>
          <a:xfrm>
            <a:off x="10058722" y="5105006"/>
            <a:ext cx="15408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32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commit</a:t>
            </a:r>
            <a:endParaRPr lang="ko-KR" altLang="en-US" sz="2800" b="1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9380306" y="5804899"/>
            <a:ext cx="1458930" cy="423086"/>
          </a:xfrm>
          <a:custGeom>
            <a:avLst/>
            <a:gdLst>
              <a:gd name="connsiteX0" fmla="*/ 1458930 w 1458930"/>
              <a:gd name="connsiteY0" fmla="*/ 0 h 423086"/>
              <a:gd name="connsiteX1" fmla="*/ 1171254 w 1458930"/>
              <a:gd name="connsiteY1" fmla="*/ 421240 h 423086"/>
              <a:gd name="connsiteX2" fmla="*/ 0 w 1458930"/>
              <a:gd name="connsiteY2" fmla="*/ 154112 h 423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8930" h="423086">
                <a:moveTo>
                  <a:pt x="1458930" y="0"/>
                </a:moveTo>
                <a:cubicBezTo>
                  <a:pt x="1436669" y="197777"/>
                  <a:pt x="1414409" y="395555"/>
                  <a:pt x="1171254" y="421240"/>
                </a:cubicBezTo>
                <a:cubicBezTo>
                  <a:pt x="928099" y="446925"/>
                  <a:pt x="195209" y="196921"/>
                  <a:pt x="0" y="154112"/>
                </a:cubicBezTo>
              </a:path>
            </a:pathLst>
          </a:custGeom>
          <a:noFill/>
          <a:ln w="88900">
            <a:solidFill>
              <a:schemeClr val="accent4">
                <a:alpha val="6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아래쪽 화살표 27"/>
          <p:cNvSpPr/>
          <p:nvPr/>
        </p:nvSpPr>
        <p:spPr>
          <a:xfrm>
            <a:off x="10623335" y="4117125"/>
            <a:ext cx="369870" cy="23760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아래쪽 화살표 30"/>
          <p:cNvSpPr/>
          <p:nvPr/>
        </p:nvSpPr>
        <p:spPr>
          <a:xfrm>
            <a:off x="10623335" y="4904139"/>
            <a:ext cx="369870" cy="237601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/>
          <p:nvPr/>
        </p:nvCxnSpPr>
        <p:spPr>
          <a:xfrm flipH="1">
            <a:off x="1510301" y="2763653"/>
            <a:ext cx="23793" cy="1870477"/>
          </a:xfrm>
          <a:prstGeom prst="straightConnector1">
            <a:avLst/>
          </a:prstGeom>
          <a:ln w="107950">
            <a:solidFill>
              <a:schemeClr val="bg1">
                <a:lumMod val="85000"/>
                <a:alpha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05498" y="3476344"/>
            <a:ext cx="14285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fork</a:t>
            </a:r>
            <a:endParaRPr lang="ko-KR" altLang="en-US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 flipH="1">
            <a:off x="2466160" y="2754239"/>
            <a:ext cx="23793" cy="1870477"/>
          </a:xfrm>
          <a:prstGeom prst="straightConnector1">
            <a:avLst/>
          </a:prstGeom>
          <a:ln w="107950">
            <a:solidFill>
              <a:schemeClr val="bg1">
                <a:lumMod val="85000"/>
                <a:alpha val="7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2529002" y="3533883"/>
            <a:ext cx="13740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pull</a:t>
            </a:r>
          </a:p>
          <a:p>
            <a:r>
              <a:rPr lang="en-US" altLang="ko-KR" sz="24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endParaRPr lang="ko-KR" altLang="en-US" sz="1050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8" name="Picture 4" descr="ppt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9545" y="2942725"/>
            <a:ext cx="769624" cy="76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9885209" y="26412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발표자료</a:t>
            </a:r>
            <a:endParaRPr lang="ko-KR" altLang="en-US" b="1" dirty="0"/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5403" y="526336"/>
            <a:ext cx="6304684" cy="1203880"/>
          </a:xfrm>
          <a:prstGeom prst="rect">
            <a:avLst/>
          </a:prstGeom>
        </p:spPr>
      </p:pic>
      <p:sp>
        <p:nvSpPr>
          <p:cNvPr id="53" name="타원 52"/>
          <p:cNvSpPr/>
          <p:nvPr/>
        </p:nvSpPr>
        <p:spPr>
          <a:xfrm>
            <a:off x="9457523" y="3003052"/>
            <a:ext cx="585627" cy="5847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/>
              <a:t>3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4622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2070" y="840729"/>
            <a:ext cx="4712616" cy="26946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867" y="60290"/>
            <a:ext cx="6051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 smtClean="0"/>
              <a:t>Git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과</a:t>
            </a:r>
            <a:r>
              <a:rPr lang="en-US" altLang="ko-KR" sz="2800" b="1" dirty="0" smtClean="0"/>
              <a:t> </a:t>
            </a:r>
            <a:r>
              <a:rPr lang="en-US" altLang="ko-KR" sz="2800" b="1" dirty="0" err="1" smtClean="0"/>
              <a:t>Github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활용 </a:t>
            </a:r>
            <a:r>
              <a:rPr lang="en-US" altLang="ko-KR" sz="2800" b="1" i="1" dirty="0" smtClean="0">
                <a:solidFill>
                  <a:srgbClr val="C00000"/>
                </a:solidFill>
              </a:rPr>
              <a:t>@ </a:t>
            </a:r>
            <a:r>
              <a:rPr lang="ko-KR" altLang="en-US" sz="2800" b="1" i="1" dirty="0" smtClean="0">
                <a:solidFill>
                  <a:srgbClr val="C00000"/>
                </a:solidFill>
              </a:rPr>
              <a:t>프로젝트수업</a:t>
            </a:r>
            <a:endParaRPr lang="ko-KR" altLang="en-US" sz="2800" b="1" i="1" dirty="0">
              <a:solidFill>
                <a:srgbClr val="C00000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452063" y="4354726"/>
            <a:ext cx="3544584" cy="2179638"/>
          </a:xfrm>
          <a:prstGeom prst="roundRect">
            <a:avLst>
              <a:gd name="adj" fmla="val 7379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979361" y="6048426"/>
            <a:ext cx="18838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Github.com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40595" y="4657605"/>
            <a:ext cx="2967519" cy="1333929"/>
          </a:xfrm>
          <a:prstGeom prst="roundRect">
            <a:avLst>
              <a:gd name="adj" fmla="val 7379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교과목해설서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과제디렉토리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원격저장소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110523" y="3215810"/>
            <a:ext cx="5715031" cy="3318553"/>
          </a:xfrm>
          <a:prstGeom prst="roundRect">
            <a:avLst>
              <a:gd name="adj" fmla="val 7379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6248499" y="3371526"/>
            <a:ext cx="26292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학생 개인 </a:t>
            </a: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441040" y="4657605"/>
            <a:ext cx="2967519" cy="1333929"/>
          </a:xfrm>
          <a:prstGeom prst="roundRect">
            <a:avLst>
              <a:gd name="adj" fmla="val 7379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708114" y="5077993"/>
            <a:ext cx="2732926" cy="1"/>
          </a:xfrm>
          <a:prstGeom prst="straightConnector1">
            <a:avLst/>
          </a:prstGeom>
          <a:ln w="107950">
            <a:solidFill>
              <a:schemeClr val="bg1">
                <a:lumMod val="85000"/>
                <a:alpha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3708114" y="5578415"/>
            <a:ext cx="2732926" cy="1"/>
          </a:xfrm>
          <a:prstGeom prst="straightConnector1">
            <a:avLst/>
          </a:prstGeom>
          <a:ln w="107950">
            <a:solidFill>
              <a:srgbClr val="FF000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285179" y="5498382"/>
            <a:ext cx="16273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>
                <a:solidFill>
                  <a:srgbClr val="70AD47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altLang="ko-KR" sz="4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007778" y="4504837"/>
            <a:ext cx="22175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clone/pull</a:t>
            </a:r>
            <a:endParaRPr lang="ko-KR" altLang="en-US" sz="1100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932" y="4825891"/>
            <a:ext cx="838172" cy="1030069"/>
          </a:xfrm>
          <a:prstGeom prst="roundRect">
            <a:avLst>
              <a:gd name="adj" fmla="val 1040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6244404" y="4761044"/>
            <a:ext cx="24477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교과목해설서</a:t>
            </a:r>
            <a:endParaRPr lang="en-US" altLang="ko-K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 algn="ctr"/>
            <a:r>
              <a:rPr lang="en-US" altLang="ko-K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r>
              <a:rPr lang="ko-KR" altLang="en-US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과제디렉토리</a:t>
            </a:r>
            <a:endParaRPr lang="en-US" altLang="ko-K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 algn="ctr"/>
            <a:r>
              <a:rPr lang="en-US" altLang="ko-K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로컬저장소</a:t>
            </a:r>
            <a:r>
              <a:rPr lang="en-US" altLang="ko-K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 flipH="1">
            <a:off x="1510301" y="2763653"/>
            <a:ext cx="23793" cy="1870477"/>
          </a:xfrm>
          <a:prstGeom prst="straightConnector1">
            <a:avLst/>
          </a:prstGeom>
          <a:ln w="107950">
            <a:solidFill>
              <a:schemeClr val="bg1">
                <a:lumMod val="85000"/>
                <a:alpha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05498" y="3476344"/>
            <a:ext cx="14285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fork</a:t>
            </a:r>
            <a:endParaRPr lang="ko-KR" altLang="en-US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 flipH="1">
            <a:off x="2466160" y="2754239"/>
            <a:ext cx="23793" cy="1870477"/>
          </a:xfrm>
          <a:prstGeom prst="straightConnector1">
            <a:avLst/>
          </a:prstGeom>
          <a:ln w="107950">
            <a:solidFill>
              <a:schemeClr val="bg1">
                <a:lumMod val="85000"/>
                <a:alpha val="7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2529002" y="3533883"/>
            <a:ext cx="13740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pull</a:t>
            </a:r>
          </a:p>
          <a:p>
            <a:r>
              <a:rPr lang="en-US" altLang="ko-KR" sz="24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endParaRPr lang="ko-KR" altLang="en-US" sz="1050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403" y="526336"/>
            <a:ext cx="6304684" cy="120388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547456" y="607269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학생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4613787" y="6149749"/>
            <a:ext cx="585627" cy="5847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/>
              <a:t>4</a:t>
            </a:r>
            <a:endParaRPr lang="ko-KR" altLang="en-US" sz="28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9115796" y="2597713"/>
            <a:ext cx="2676376" cy="367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8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99551" y="2588104"/>
            <a:ext cx="5742930" cy="39322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867" y="60290"/>
            <a:ext cx="6051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 smtClean="0"/>
              <a:t>Git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과</a:t>
            </a:r>
            <a:r>
              <a:rPr lang="en-US" altLang="ko-KR" sz="2800" b="1" dirty="0" smtClean="0"/>
              <a:t> </a:t>
            </a:r>
            <a:r>
              <a:rPr lang="en-US" altLang="ko-KR" sz="2800" b="1" dirty="0" err="1" smtClean="0"/>
              <a:t>Github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활용 </a:t>
            </a:r>
            <a:r>
              <a:rPr lang="en-US" altLang="ko-KR" sz="2800" b="1" i="1" dirty="0" smtClean="0">
                <a:solidFill>
                  <a:srgbClr val="C00000"/>
                </a:solidFill>
              </a:rPr>
              <a:t>@ </a:t>
            </a:r>
            <a:r>
              <a:rPr lang="ko-KR" altLang="en-US" sz="2800" b="1" i="1" dirty="0" smtClean="0">
                <a:solidFill>
                  <a:srgbClr val="C00000"/>
                </a:solidFill>
              </a:rPr>
              <a:t>프로젝트수업</a:t>
            </a:r>
            <a:endParaRPr lang="ko-KR" altLang="en-US" sz="2800" b="1" i="1" dirty="0">
              <a:solidFill>
                <a:srgbClr val="C00000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452063" y="4354726"/>
            <a:ext cx="3544584" cy="2179638"/>
          </a:xfrm>
          <a:prstGeom prst="roundRect">
            <a:avLst>
              <a:gd name="adj" fmla="val 7379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979361" y="6048426"/>
            <a:ext cx="18838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Github.com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40595" y="4657605"/>
            <a:ext cx="2967519" cy="1333929"/>
          </a:xfrm>
          <a:prstGeom prst="roundRect">
            <a:avLst>
              <a:gd name="adj" fmla="val 7379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교과목해설서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과제디렉토리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원격저장소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708114" y="5077993"/>
            <a:ext cx="2732926" cy="1"/>
          </a:xfrm>
          <a:prstGeom prst="straightConnector1">
            <a:avLst/>
          </a:prstGeom>
          <a:ln w="107950">
            <a:solidFill>
              <a:schemeClr val="bg1">
                <a:lumMod val="85000"/>
                <a:alpha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3708114" y="5578415"/>
            <a:ext cx="2732926" cy="1"/>
          </a:xfrm>
          <a:prstGeom prst="straightConnector1">
            <a:avLst/>
          </a:prstGeom>
          <a:ln w="107950">
            <a:solidFill>
              <a:schemeClr val="bg1">
                <a:lumMod val="85000"/>
                <a:alpha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285179" y="5498382"/>
            <a:ext cx="16273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altLang="ko-KR" sz="44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007778" y="4504837"/>
            <a:ext cx="22175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clone/pull</a:t>
            </a:r>
            <a:endParaRPr lang="ko-KR" altLang="en-US" sz="1100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52063" y="899261"/>
            <a:ext cx="3544584" cy="2628181"/>
          </a:xfrm>
          <a:prstGeom prst="roundRect">
            <a:avLst>
              <a:gd name="adj" fmla="val 7379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1979361" y="895026"/>
            <a:ext cx="18838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Github.com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40595" y="1376799"/>
            <a:ext cx="2967519" cy="1333929"/>
          </a:xfrm>
          <a:prstGeom prst="roundRect">
            <a:avLst>
              <a:gd name="adj" fmla="val 7379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교과목해설서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r>
              <a:rPr lang="ko-KR" alt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과제디렉토리</a:t>
            </a:r>
            <a:endParaRPr lang="en-US" altLang="ko-K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원격저장소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 flipH="1">
            <a:off x="1510301" y="2763653"/>
            <a:ext cx="23793" cy="1870477"/>
          </a:xfrm>
          <a:prstGeom prst="straightConnector1">
            <a:avLst/>
          </a:prstGeom>
          <a:ln w="107950">
            <a:solidFill>
              <a:schemeClr val="bg1">
                <a:lumMod val="85000"/>
                <a:alpha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05498" y="3476344"/>
            <a:ext cx="14285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fork</a:t>
            </a:r>
            <a:endParaRPr lang="ko-KR" altLang="en-US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 flipH="1">
            <a:off x="2466160" y="2754239"/>
            <a:ext cx="23793" cy="1870477"/>
          </a:xfrm>
          <a:prstGeom prst="straightConnector1">
            <a:avLst/>
          </a:prstGeom>
          <a:ln w="107950">
            <a:solidFill>
              <a:srgbClr val="FF0000">
                <a:alpha val="70000"/>
              </a:srgb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2529002" y="3533883"/>
            <a:ext cx="13740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pull</a:t>
            </a:r>
          </a:p>
          <a:p>
            <a:r>
              <a:rPr lang="en-US" altLang="ko-KR" sz="24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endParaRPr lang="ko-KR" altLang="en-US" sz="105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9239" y="90401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교수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3957712" y="1585194"/>
            <a:ext cx="1133772" cy="1318150"/>
            <a:chOff x="3937164" y="1585194"/>
            <a:chExt cx="1133772" cy="1318150"/>
          </a:xfrm>
        </p:grpSpPr>
        <p:pic>
          <p:nvPicPr>
            <p:cNvPr id="1030" name="Picture 6" descr="git merge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2419" y="1585194"/>
              <a:ext cx="719234" cy="958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직사각형 40"/>
            <p:cNvSpPr/>
            <p:nvPr/>
          </p:nvSpPr>
          <p:spPr>
            <a:xfrm>
              <a:off x="3937164" y="2441679"/>
              <a:ext cx="1133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>
                      <a:lumMod val="75000"/>
                    </a:schemeClr>
                  </a:solidFill>
                </a:rPr>
                <a:t>merge</a:t>
              </a:r>
              <a:endParaRPr lang="ko-KR" altLang="en-US" sz="24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pic>
        <p:nvPicPr>
          <p:cNvPr id="48" name="그림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403" y="526336"/>
            <a:ext cx="6304684" cy="120388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547456" y="607269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학생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3324987" y="3356833"/>
            <a:ext cx="585627" cy="5847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/>
              <a:t>5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69198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7844" y="4365397"/>
            <a:ext cx="3560373" cy="235326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99551" y="2588104"/>
            <a:ext cx="5742930" cy="39322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867" y="60290"/>
            <a:ext cx="6051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 smtClean="0"/>
              <a:t>Git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과</a:t>
            </a:r>
            <a:r>
              <a:rPr lang="en-US" altLang="ko-KR" sz="2800" b="1" dirty="0" smtClean="0"/>
              <a:t> </a:t>
            </a:r>
            <a:r>
              <a:rPr lang="en-US" altLang="ko-KR" sz="2800" b="1" dirty="0" err="1" smtClean="0"/>
              <a:t>Github</a:t>
            </a:r>
            <a:r>
              <a:rPr lang="en-US" altLang="ko-KR" sz="2800" b="1" dirty="0" smtClean="0"/>
              <a:t> </a:t>
            </a:r>
            <a:r>
              <a:rPr lang="ko-KR" altLang="en-US" sz="2800" b="1" dirty="0" smtClean="0"/>
              <a:t>활용 </a:t>
            </a:r>
            <a:r>
              <a:rPr lang="en-US" altLang="ko-KR" sz="2800" b="1" i="1" dirty="0" smtClean="0">
                <a:solidFill>
                  <a:srgbClr val="C00000"/>
                </a:solidFill>
              </a:rPr>
              <a:t>@ </a:t>
            </a:r>
            <a:r>
              <a:rPr lang="ko-KR" altLang="en-US" sz="2800" b="1" i="1" dirty="0" smtClean="0">
                <a:solidFill>
                  <a:srgbClr val="C00000"/>
                </a:solidFill>
              </a:rPr>
              <a:t>프로젝트수업</a:t>
            </a:r>
            <a:endParaRPr lang="ko-KR" altLang="en-US" sz="2800" b="1" i="1" dirty="0">
              <a:solidFill>
                <a:srgbClr val="C00000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708114" y="5077993"/>
            <a:ext cx="2732926" cy="1"/>
          </a:xfrm>
          <a:prstGeom prst="straightConnector1">
            <a:avLst/>
          </a:prstGeom>
          <a:ln w="107950">
            <a:solidFill>
              <a:schemeClr val="bg1">
                <a:lumMod val="85000"/>
                <a:alpha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3708114" y="5578415"/>
            <a:ext cx="2732926" cy="1"/>
          </a:xfrm>
          <a:prstGeom prst="straightConnector1">
            <a:avLst/>
          </a:prstGeom>
          <a:ln w="107950">
            <a:solidFill>
              <a:schemeClr val="bg1">
                <a:lumMod val="85000"/>
                <a:alpha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285179" y="5498382"/>
            <a:ext cx="16273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altLang="ko-KR" sz="44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007778" y="4504837"/>
            <a:ext cx="22175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clone/pull</a:t>
            </a:r>
            <a:endParaRPr lang="ko-KR" altLang="en-US" sz="1100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52063" y="899261"/>
            <a:ext cx="3544584" cy="2628181"/>
          </a:xfrm>
          <a:prstGeom prst="roundRect">
            <a:avLst>
              <a:gd name="adj" fmla="val 7379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1979361" y="895026"/>
            <a:ext cx="18838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Github.com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40595" y="1376799"/>
            <a:ext cx="2967519" cy="1333929"/>
          </a:xfrm>
          <a:prstGeom prst="roundRect">
            <a:avLst>
              <a:gd name="adj" fmla="val 7379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교과목해설서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r>
              <a:rPr lang="ko-KR" alt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과제디렉토리</a:t>
            </a:r>
            <a:endParaRPr lang="en-US" altLang="ko-K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원격저장소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 flipH="1">
            <a:off x="1510301" y="2763653"/>
            <a:ext cx="23793" cy="1870477"/>
          </a:xfrm>
          <a:prstGeom prst="straightConnector1">
            <a:avLst/>
          </a:prstGeom>
          <a:ln w="107950">
            <a:solidFill>
              <a:schemeClr val="bg1">
                <a:lumMod val="85000"/>
                <a:alpha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05498" y="3476344"/>
            <a:ext cx="14285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fork</a:t>
            </a:r>
            <a:endParaRPr lang="ko-KR" altLang="en-US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 flipH="1">
            <a:off x="2466160" y="2754239"/>
            <a:ext cx="23793" cy="1870477"/>
          </a:xfrm>
          <a:prstGeom prst="straightConnector1">
            <a:avLst/>
          </a:prstGeom>
          <a:ln w="107950">
            <a:solidFill>
              <a:schemeClr val="bg1">
                <a:lumMod val="85000"/>
                <a:alpha val="7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2529002" y="3533883"/>
            <a:ext cx="13740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pull</a:t>
            </a:r>
          </a:p>
          <a:p>
            <a:r>
              <a:rPr lang="en-US" altLang="ko-KR" sz="24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endParaRPr lang="ko-KR" altLang="en-US" sz="1050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9239" y="90401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교수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3957712" y="1585194"/>
            <a:ext cx="1133772" cy="1318150"/>
            <a:chOff x="3937164" y="1585194"/>
            <a:chExt cx="1133772" cy="1318150"/>
          </a:xfrm>
        </p:grpSpPr>
        <p:pic>
          <p:nvPicPr>
            <p:cNvPr id="1030" name="Picture 6" descr="git merge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2419" y="1585194"/>
              <a:ext cx="719234" cy="958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직사각형 40"/>
            <p:cNvSpPr/>
            <p:nvPr/>
          </p:nvSpPr>
          <p:spPr>
            <a:xfrm>
              <a:off x="3937164" y="2441679"/>
              <a:ext cx="1133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accent1">
                      <a:lumMod val="75000"/>
                    </a:schemeClr>
                  </a:solidFill>
                </a:rPr>
                <a:t>merge</a:t>
              </a:r>
              <a:endParaRPr lang="ko-KR" altLang="en-US" sz="24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pic>
        <p:nvPicPr>
          <p:cNvPr id="48" name="그림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5403" y="526336"/>
            <a:ext cx="6304684" cy="1203880"/>
          </a:xfrm>
          <a:prstGeom prst="rect">
            <a:avLst/>
          </a:prstGeom>
        </p:spPr>
      </p:pic>
      <p:sp>
        <p:nvSpPr>
          <p:cNvPr id="56" name="타원 55"/>
          <p:cNvSpPr/>
          <p:nvPr/>
        </p:nvSpPr>
        <p:spPr>
          <a:xfrm>
            <a:off x="4905778" y="1792735"/>
            <a:ext cx="585627" cy="584775"/>
          </a:xfrm>
          <a:prstGeom prst="ellipse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/>
              <a:t>6</a:t>
            </a:r>
            <a:endParaRPr lang="ko-KR" altLang="en-US" sz="2800" b="1" dirty="0"/>
          </a:p>
        </p:txBody>
      </p:sp>
      <p:pic>
        <p:nvPicPr>
          <p:cNvPr id="58" name="Picture 2" descr="professor icon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184" y="1792918"/>
            <a:ext cx="1072636" cy="107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56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03598" y="112771"/>
            <a:ext cx="31983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 smtClean="0"/>
              <a:t>참고 자료</a:t>
            </a:r>
            <a:endParaRPr lang="ko-KR" alt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343269" y="1256715"/>
            <a:ext cx="87268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hlinkClick r:id="rId2"/>
              </a:rPr>
              <a:t>http://</a:t>
            </a:r>
            <a:r>
              <a:rPr lang="ko-KR" altLang="en-US" sz="2400" b="1" dirty="0" smtClean="0">
                <a:hlinkClick r:id="rId2"/>
              </a:rPr>
              <a:t>olc.kr/course/course_online_view.jsp?id=10160#self</a:t>
            </a:r>
            <a:r>
              <a:rPr lang="ko-KR" altLang="en-US" sz="2400" b="1" dirty="0" smtClean="0"/>
              <a:t> </a:t>
            </a:r>
            <a:endParaRPr lang="ko-KR" altLang="en-US" sz="24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" y="700147"/>
            <a:ext cx="1727200" cy="13512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80" y="810578"/>
            <a:ext cx="1234126" cy="113041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343269" y="2340412"/>
            <a:ext cx="88188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hlinkClick r:id="rId5"/>
              </a:rPr>
              <a:t>https://nextstep.camp/courses/-</a:t>
            </a:r>
            <a:r>
              <a:rPr lang="ko-KR" altLang="en-US" sz="2400" b="1" dirty="0" smtClean="0">
                <a:hlinkClick r:id="rId5"/>
              </a:rPr>
              <a:t>L6-ES5-WFWp9mKmOhE-</a:t>
            </a:r>
            <a:r>
              <a:rPr lang="ko-KR" altLang="en-US" sz="2400" b="1" dirty="0" smtClean="0"/>
              <a:t> </a:t>
            </a:r>
            <a:endParaRPr lang="ko-KR" altLang="en-US" sz="2400" b="1" dirty="0"/>
          </a:p>
        </p:txBody>
      </p:sp>
      <p:sp>
        <p:nvSpPr>
          <p:cNvPr id="10" name="직사각형 9"/>
          <p:cNvSpPr/>
          <p:nvPr/>
        </p:nvSpPr>
        <p:spPr>
          <a:xfrm>
            <a:off x="206869" y="2309635"/>
            <a:ext cx="31662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err="1">
                <a:solidFill>
                  <a:srgbClr val="C00000"/>
                </a:solidFill>
              </a:rPr>
              <a:t>Git</a:t>
            </a:r>
            <a:r>
              <a:rPr lang="ko-KR" altLang="en-US" sz="2800" b="1" dirty="0">
                <a:solidFill>
                  <a:srgbClr val="C00000"/>
                </a:solidFill>
              </a:rPr>
              <a:t>과 </a:t>
            </a:r>
            <a:r>
              <a:rPr lang="en-US" altLang="ko-KR" sz="2800" b="1" dirty="0" err="1">
                <a:solidFill>
                  <a:srgbClr val="C00000"/>
                </a:solidFill>
              </a:rPr>
              <a:t>Github</a:t>
            </a:r>
            <a:r>
              <a:rPr lang="en-US" altLang="ko-KR" sz="2800" b="1" dirty="0">
                <a:solidFill>
                  <a:srgbClr val="C00000"/>
                </a:solidFill>
              </a:rPr>
              <a:t> </a:t>
            </a:r>
            <a:r>
              <a:rPr lang="ko-KR" altLang="en-US" sz="2800" b="1" dirty="0">
                <a:solidFill>
                  <a:srgbClr val="C00000"/>
                </a:solidFill>
              </a:rPr>
              <a:t>입문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8141" y="4520629"/>
            <a:ext cx="3978974" cy="18416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sz="3200" b="1" dirty="0" err="1" smtClean="0">
                <a:solidFill>
                  <a:schemeClr val="accent1">
                    <a:lumMod val="50000"/>
                  </a:schemeClr>
                </a:solidFill>
              </a:rPr>
              <a:t>오픈소스</a:t>
            </a:r>
            <a:r>
              <a:rPr lang="ko-KR" altLang="en-US" sz="32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sz="3200" b="1" dirty="0" smtClean="0">
                <a:solidFill>
                  <a:schemeClr val="accent1">
                    <a:lumMod val="50000"/>
                  </a:schemeClr>
                </a:solidFill>
              </a:rPr>
              <a:t>Linux </a:t>
            </a:r>
            <a:r>
              <a:rPr lang="ko-KR" altLang="en-US" sz="3200" b="1" dirty="0" smtClean="0">
                <a:solidFill>
                  <a:schemeClr val="accent1">
                    <a:lumMod val="50000"/>
                  </a:schemeClr>
                </a:solidFill>
              </a:rPr>
              <a:t>실무</a:t>
            </a:r>
            <a:endParaRPr lang="en-US" altLang="ko-KR" sz="32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ko-KR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By </a:t>
            </a:r>
            <a:r>
              <a:rPr lang="ko-KR" altLang="en-US" sz="2400" b="1" dirty="0" err="1" smtClean="0">
                <a:solidFill>
                  <a:schemeClr val="accent1">
                    <a:lumMod val="75000"/>
                  </a:schemeClr>
                </a:solidFill>
              </a:rPr>
              <a:t>김동회</a:t>
            </a:r>
            <a:r>
              <a:rPr lang="ko-KR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 교수님</a:t>
            </a:r>
            <a:endParaRPr lang="en-US" altLang="ko-KR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ko-KR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학년 </a:t>
            </a:r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ko-KR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학기</a:t>
            </a:r>
            <a:endParaRPr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52297" y="4520629"/>
            <a:ext cx="3993401" cy="18416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sz="3200" b="1" dirty="0" err="1" smtClean="0">
                <a:solidFill>
                  <a:schemeClr val="accent1">
                    <a:lumMod val="50000"/>
                  </a:schemeClr>
                </a:solidFill>
              </a:rPr>
              <a:t>오픈소스</a:t>
            </a:r>
            <a:r>
              <a:rPr lang="ko-KR" altLang="en-US" sz="32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sz="3200" b="1" dirty="0" smtClean="0">
                <a:solidFill>
                  <a:schemeClr val="accent1">
                    <a:lumMod val="50000"/>
                  </a:schemeClr>
                </a:solidFill>
              </a:rPr>
              <a:t>SW</a:t>
            </a:r>
            <a:r>
              <a:rPr lang="ko-KR" altLang="en-US" sz="3200" b="1" dirty="0" smtClean="0">
                <a:solidFill>
                  <a:schemeClr val="accent1">
                    <a:lumMod val="50000"/>
                  </a:schemeClr>
                </a:solidFill>
              </a:rPr>
              <a:t>의 이해</a:t>
            </a:r>
            <a:endParaRPr lang="en-US" altLang="ko-KR" sz="32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ko-KR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By </a:t>
            </a:r>
            <a:r>
              <a:rPr lang="ko-KR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조효진 교수님</a:t>
            </a:r>
            <a:endParaRPr lang="en-US" altLang="ko-KR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ko-KR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학년 </a:t>
            </a:r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ko-KR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학기</a:t>
            </a:r>
            <a:endParaRPr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8" name="Picture 4" descr="ìµê³ 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6784" y="1690466"/>
            <a:ext cx="548011" cy="71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3373120" y="3064131"/>
            <a:ext cx="55324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0070C0"/>
                </a:solidFill>
                <a:hlinkClick r:id="rId7"/>
              </a:rPr>
              <a:t>https://backlog.com/git-tutorial/kr</a:t>
            </a:r>
            <a:r>
              <a:rPr lang="ko-KR" altLang="en-US" sz="2400" b="1" dirty="0" smtClean="0">
                <a:solidFill>
                  <a:srgbClr val="0070C0"/>
                </a:solidFill>
                <a:hlinkClick r:id="rId7"/>
              </a:rPr>
              <a:t>/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 </a:t>
            </a:r>
            <a:endParaRPr lang="ko-KR" altLang="en-US" sz="2400" b="1" dirty="0">
              <a:solidFill>
                <a:srgbClr val="0070C0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1369" y="3444950"/>
            <a:ext cx="7520074" cy="81298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82885" y="5260369"/>
            <a:ext cx="11201910" cy="1130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ê´ë ¨ ì´ë¯¸ì§"/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2" r="18155"/>
          <a:stretch/>
        </p:blipFill>
        <p:spPr bwMode="auto">
          <a:xfrm>
            <a:off x="5040263" y="4374798"/>
            <a:ext cx="2001520" cy="217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2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70627" y="975360"/>
            <a:ext cx="906209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자유로운 </a:t>
            </a:r>
            <a:r>
              <a:rPr lang="ko-KR" altLang="en-US" sz="8800" b="1" dirty="0" smtClean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장소</a:t>
            </a:r>
            <a:r>
              <a:rPr lang="ko-KR" altLang="en-US" sz="8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개발</a:t>
            </a:r>
            <a:endParaRPr lang="en-US" altLang="ko-KR" sz="8800" b="1" dirty="0" smtClean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4" name="Picture 2" descr="ë² í¸ë¨ ë¦¬ì¡°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803" y="2911811"/>
            <a:ext cx="4762500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git social coding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303" y="4751953"/>
            <a:ext cx="4638675" cy="18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8171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45823" y="403642"/>
            <a:ext cx="85138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 smtClean="0"/>
              <a:t>회사에서 일하다 </a:t>
            </a:r>
            <a:r>
              <a:rPr lang="ko-KR" altLang="en-US" sz="5400" b="1" dirty="0" err="1" smtClean="0"/>
              <a:t>불이나면</a:t>
            </a:r>
            <a:r>
              <a:rPr lang="en-US" altLang="ko-KR" sz="5400" b="1" dirty="0" smtClean="0"/>
              <a:t>!</a:t>
            </a:r>
            <a:endParaRPr lang="ko-KR" altLang="en-US" sz="5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122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539" y="1528013"/>
            <a:ext cx="6561964" cy="50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github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33" y="1973937"/>
            <a:ext cx="4396039" cy="439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69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2" r="18155"/>
          <a:stretch/>
        </p:blipFill>
        <p:spPr bwMode="auto">
          <a:xfrm>
            <a:off x="9775860" y="2466856"/>
            <a:ext cx="1836063" cy="199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84" y="181279"/>
            <a:ext cx="3395432" cy="3365955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6663558" y="4744667"/>
            <a:ext cx="4582511" cy="183480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chemeClr val="bg1"/>
                </a:solidFill>
              </a:rPr>
              <a:t>교과목 프로젝트</a:t>
            </a:r>
            <a:endParaRPr lang="en-US" altLang="ko-KR" sz="32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3200" b="1" dirty="0" smtClean="0">
                <a:solidFill>
                  <a:schemeClr val="bg1"/>
                </a:solidFill>
              </a:rPr>
              <a:t>및 </a:t>
            </a:r>
            <a:r>
              <a:rPr lang="ko-KR" altLang="en-US" sz="3200" b="1" dirty="0" err="1" smtClean="0">
                <a:solidFill>
                  <a:schemeClr val="bg1"/>
                </a:solidFill>
              </a:rPr>
              <a:t>캡스톤교과목에서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 </a:t>
            </a:r>
            <a:r>
              <a:rPr lang="en-US" altLang="ko-KR" sz="3200" b="1" dirty="0" err="1" smtClean="0">
                <a:solidFill>
                  <a:schemeClr val="bg1"/>
                </a:solidFill>
              </a:rPr>
              <a:t>Git</a:t>
            </a:r>
            <a:r>
              <a:rPr lang="en-US" altLang="ko-KR" sz="3200" b="1" dirty="0" smtClean="0">
                <a:solidFill>
                  <a:schemeClr val="bg1"/>
                </a:solidFill>
              </a:rPr>
              <a:t>/</a:t>
            </a:r>
            <a:r>
              <a:rPr lang="en-US" altLang="ko-KR" sz="3200" b="1" dirty="0" err="1" smtClean="0">
                <a:solidFill>
                  <a:schemeClr val="bg1"/>
                </a:solidFill>
              </a:rPr>
              <a:t>Github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활용</a:t>
            </a:r>
            <a:endParaRPr lang="en-US" altLang="ko-KR" sz="3200" b="1" dirty="0" smtClean="0">
              <a:solidFill>
                <a:schemeClr val="bg1"/>
              </a:solidFill>
            </a:endParaRPr>
          </a:p>
        </p:txBody>
      </p:sp>
      <p:sp>
        <p:nvSpPr>
          <p:cNvPr id="10" name="자유형 9"/>
          <p:cNvSpPr/>
          <p:nvPr/>
        </p:nvSpPr>
        <p:spPr>
          <a:xfrm>
            <a:off x="9344536" y="2291255"/>
            <a:ext cx="295529" cy="2427890"/>
          </a:xfrm>
          <a:custGeom>
            <a:avLst/>
            <a:gdLst>
              <a:gd name="connsiteX0" fmla="*/ 0 w 295529"/>
              <a:gd name="connsiteY0" fmla="*/ 0 h 2427890"/>
              <a:gd name="connsiteX1" fmla="*/ 294290 w 295529"/>
              <a:gd name="connsiteY1" fmla="*/ 924911 h 2427890"/>
              <a:gd name="connsiteX2" fmla="*/ 105103 w 295529"/>
              <a:gd name="connsiteY2" fmla="*/ 2427890 h 242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5529" h="2427890">
                <a:moveTo>
                  <a:pt x="0" y="0"/>
                </a:moveTo>
                <a:cubicBezTo>
                  <a:pt x="138386" y="260131"/>
                  <a:pt x="276773" y="520263"/>
                  <a:pt x="294290" y="924911"/>
                </a:cubicBezTo>
                <a:cubicBezTo>
                  <a:pt x="311807" y="1329559"/>
                  <a:pt x="138386" y="2180897"/>
                  <a:pt x="105103" y="2427890"/>
                </a:cubicBezTo>
              </a:path>
            </a:pathLst>
          </a:custGeom>
          <a:noFill/>
          <a:ln w="88900">
            <a:solidFill>
              <a:srgbClr val="00B050">
                <a:alpha val="50000"/>
              </a:srgb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5833241" y="4172607"/>
            <a:ext cx="819807" cy="756745"/>
          </a:xfrm>
          <a:custGeom>
            <a:avLst/>
            <a:gdLst>
              <a:gd name="connsiteX0" fmla="*/ 0 w 819807"/>
              <a:gd name="connsiteY0" fmla="*/ 0 h 756745"/>
              <a:gd name="connsiteX1" fmla="*/ 168166 w 819807"/>
              <a:gd name="connsiteY1" fmla="*/ 472965 h 756745"/>
              <a:gd name="connsiteX2" fmla="*/ 819807 w 819807"/>
              <a:gd name="connsiteY2" fmla="*/ 756745 h 756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9807" h="756745">
                <a:moveTo>
                  <a:pt x="0" y="0"/>
                </a:moveTo>
                <a:cubicBezTo>
                  <a:pt x="15766" y="173420"/>
                  <a:pt x="31532" y="346841"/>
                  <a:pt x="168166" y="472965"/>
                </a:cubicBezTo>
                <a:cubicBezTo>
                  <a:pt x="304801" y="599089"/>
                  <a:pt x="562304" y="677917"/>
                  <a:pt x="819807" y="756745"/>
                </a:cubicBezTo>
              </a:path>
            </a:pathLst>
          </a:custGeom>
          <a:noFill/>
          <a:ln w="88900">
            <a:solidFill>
              <a:srgbClr val="00B050">
                <a:alpha val="50000"/>
              </a:srgb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4771697" y="5181600"/>
            <a:ext cx="1881351" cy="695333"/>
          </a:xfrm>
          <a:custGeom>
            <a:avLst/>
            <a:gdLst>
              <a:gd name="connsiteX0" fmla="*/ 0 w 1881351"/>
              <a:gd name="connsiteY0" fmla="*/ 0 h 695333"/>
              <a:gd name="connsiteX1" fmla="*/ 861848 w 1881351"/>
              <a:gd name="connsiteY1" fmla="*/ 662152 h 695333"/>
              <a:gd name="connsiteX2" fmla="*/ 1881351 w 1881351"/>
              <a:gd name="connsiteY2" fmla="*/ 536028 h 695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81351" h="695333">
                <a:moveTo>
                  <a:pt x="0" y="0"/>
                </a:moveTo>
                <a:cubicBezTo>
                  <a:pt x="274145" y="286407"/>
                  <a:pt x="548290" y="572814"/>
                  <a:pt x="861848" y="662152"/>
                </a:cubicBezTo>
                <a:cubicBezTo>
                  <a:pt x="1175406" y="751490"/>
                  <a:pt x="1528378" y="643759"/>
                  <a:pt x="1881351" y="536028"/>
                </a:cubicBezTo>
              </a:path>
            </a:pathLst>
          </a:custGeom>
          <a:noFill/>
          <a:ln w="88900">
            <a:solidFill>
              <a:srgbClr val="00B050">
                <a:alpha val="50000"/>
              </a:srgb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굽은 화살표 3"/>
          <p:cNvSpPr/>
          <p:nvPr/>
        </p:nvSpPr>
        <p:spPr>
          <a:xfrm rot="5400000" flipV="1">
            <a:off x="6216208" y="1395186"/>
            <a:ext cx="923006" cy="869133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31250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굽은 화살표 12"/>
          <p:cNvSpPr/>
          <p:nvPr/>
        </p:nvSpPr>
        <p:spPr>
          <a:xfrm rot="5400000" flipV="1">
            <a:off x="2812819" y="3357441"/>
            <a:ext cx="923006" cy="869133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31250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46614" y="370355"/>
            <a:ext cx="4503952" cy="18416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sz="3200" b="1" dirty="0" err="1" smtClean="0">
                <a:solidFill>
                  <a:schemeClr val="accent1">
                    <a:lumMod val="50000"/>
                  </a:schemeClr>
                </a:solidFill>
              </a:rPr>
              <a:t>오픈소스</a:t>
            </a:r>
            <a:r>
              <a:rPr lang="ko-KR" altLang="en-US" sz="32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sz="3200" b="1" dirty="0" smtClean="0">
                <a:solidFill>
                  <a:schemeClr val="accent1">
                    <a:lumMod val="50000"/>
                  </a:schemeClr>
                </a:solidFill>
              </a:rPr>
              <a:t>Linux </a:t>
            </a:r>
            <a:r>
              <a:rPr lang="ko-KR" altLang="en-US" sz="3200" b="1" dirty="0" smtClean="0">
                <a:solidFill>
                  <a:schemeClr val="accent1">
                    <a:lumMod val="50000"/>
                  </a:schemeClr>
                </a:solidFill>
              </a:rPr>
              <a:t>실무</a:t>
            </a:r>
            <a:endParaRPr lang="en-US" altLang="ko-KR" sz="32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ko-KR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By </a:t>
            </a:r>
            <a:r>
              <a:rPr lang="ko-KR" altLang="en-US" sz="2400" b="1" dirty="0" err="1" smtClean="0">
                <a:solidFill>
                  <a:schemeClr val="accent1">
                    <a:lumMod val="75000"/>
                  </a:schemeClr>
                </a:solidFill>
              </a:rPr>
              <a:t>김동회</a:t>
            </a:r>
            <a:r>
              <a:rPr lang="ko-KR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 교수님</a:t>
            </a:r>
            <a:endParaRPr lang="en-US" altLang="ko-KR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ko-KR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학년 </a:t>
            </a:r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ko-KR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학기</a:t>
            </a:r>
            <a:endParaRPr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53263" y="2345225"/>
            <a:ext cx="4520282" cy="18416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sz="3200" b="1" dirty="0" err="1" smtClean="0">
                <a:solidFill>
                  <a:schemeClr val="accent1">
                    <a:lumMod val="50000"/>
                  </a:schemeClr>
                </a:solidFill>
              </a:rPr>
              <a:t>오픈소스</a:t>
            </a:r>
            <a:r>
              <a:rPr lang="ko-KR" altLang="en-US" sz="32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sz="3200" b="1" dirty="0" smtClean="0">
                <a:solidFill>
                  <a:schemeClr val="accent1">
                    <a:lumMod val="50000"/>
                  </a:schemeClr>
                </a:solidFill>
              </a:rPr>
              <a:t>SW</a:t>
            </a:r>
            <a:r>
              <a:rPr lang="ko-KR" altLang="en-US" sz="3200" b="1" dirty="0" smtClean="0">
                <a:solidFill>
                  <a:schemeClr val="accent1">
                    <a:lumMod val="50000"/>
                  </a:schemeClr>
                </a:solidFill>
              </a:rPr>
              <a:t>의 이해</a:t>
            </a:r>
            <a:endParaRPr lang="en-US" altLang="ko-KR" sz="32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ko-KR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By </a:t>
            </a:r>
            <a:r>
              <a:rPr lang="ko-KR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조효진 교수님</a:t>
            </a:r>
            <a:endParaRPr lang="en-US" altLang="ko-KR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ko-KR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학년 </a:t>
            </a:r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ko-KR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학기</a:t>
            </a:r>
            <a:endParaRPr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084" y="4320095"/>
            <a:ext cx="4520282" cy="18416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sz="3200" b="1" dirty="0" err="1" smtClean="0">
                <a:solidFill>
                  <a:schemeClr val="accent1">
                    <a:lumMod val="50000"/>
                  </a:schemeClr>
                </a:solidFill>
              </a:rPr>
              <a:t>오픈소스</a:t>
            </a:r>
            <a:r>
              <a:rPr lang="ko-KR" altLang="en-US" sz="32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sz="3200" b="1" dirty="0" smtClean="0">
                <a:solidFill>
                  <a:schemeClr val="accent1">
                    <a:lumMod val="50000"/>
                  </a:schemeClr>
                </a:solidFill>
              </a:rPr>
              <a:t>SW </a:t>
            </a:r>
            <a:r>
              <a:rPr lang="ko-KR" altLang="en-US" sz="3200" b="1" dirty="0" smtClean="0">
                <a:solidFill>
                  <a:schemeClr val="accent1">
                    <a:lumMod val="50000"/>
                  </a:schemeClr>
                </a:solidFill>
              </a:rPr>
              <a:t>개발도구</a:t>
            </a:r>
            <a:endParaRPr lang="en-US" altLang="ko-KR" sz="32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3200" b="1" dirty="0" smtClean="0">
                <a:solidFill>
                  <a:schemeClr val="accent1">
                    <a:lumMod val="50000"/>
                  </a:schemeClr>
                </a:solidFill>
              </a:rPr>
              <a:t> 활용</a:t>
            </a:r>
            <a:endParaRPr lang="en-US" altLang="ko-KR" sz="32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ko-KR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2019</a:t>
            </a:r>
            <a:r>
              <a:rPr lang="ko-KR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년부터</a:t>
            </a:r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, 3</a:t>
            </a:r>
            <a:r>
              <a:rPr lang="ko-KR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학년 </a:t>
            </a:r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ko-KR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학기</a:t>
            </a:r>
            <a:endParaRPr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96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70627" y="975360"/>
            <a:ext cx="906209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자유로운 </a:t>
            </a:r>
            <a:r>
              <a:rPr lang="ko-KR" altLang="en-US" sz="8800" b="1" dirty="0" smtClean="0">
                <a:solidFill>
                  <a:srgbClr val="FF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장소</a:t>
            </a:r>
            <a:r>
              <a:rPr lang="ko-KR" altLang="en-US" sz="8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개발</a:t>
            </a:r>
            <a:endParaRPr lang="en-US" altLang="ko-KR" sz="8800" b="1" dirty="0" smtClean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4" name="Picture 2" descr="ë² í¸ë¨ ë¦¬ì¡°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803" y="2911811"/>
            <a:ext cx="4762500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git social coding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303" y="4751953"/>
            <a:ext cx="4638675" cy="18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open source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473" y="2744929"/>
            <a:ext cx="3601613" cy="360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590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7275" y="1557497"/>
            <a:ext cx="111709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dirty="0" smtClean="0">
                <a:solidFill>
                  <a:srgbClr val="00B050"/>
                </a:solidFill>
              </a:rPr>
              <a:t>Open Source Software</a:t>
            </a:r>
            <a:endParaRPr lang="ko-KR" altLang="en-US" sz="8000" b="1" dirty="0">
              <a:solidFill>
                <a:srgbClr val="00B050"/>
              </a:solidFill>
            </a:endParaRPr>
          </a:p>
        </p:txBody>
      </p:sp>
      <p:pic>
        <p:nvPicPr>
          <p:cNvPr id="6" name="Picture 4" descr="open source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7129" y="914400"/>
            <a:ext cx="851089" cy="851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56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7275" y="1557497"/>
            <a:ext cx="111709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dirty="0" smtClean="0">
                <a:solidFill>
                  <a:srgbClr val="00B050"/>
                </a:solidFill>
              </a:rPr>
              <a:t>Open Source Software</a:t>
            </a:r>
            <a:endParaRPr lang="ko-KR" altLang="en-US" sz="8000" b="1" dirty="0">
              <a:solidFill>
                <a:srgbClr val="00B05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1458" y="3457417"/>
            <a:ext cx="106025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b="1" dirty="0" smtClean="0"/>
              <a:t>열린 소스 소프트웨어</a:t>
            </a:r>
            <a:r>
              <a:rPr lang="en-US" altLang="ko-KR" sz="8000" b="1" smtClean="0"/>
              <a:t>?</a:t>
            </a:r>
            <a:endParaRPr lang="ko-KR" altLang="en-US" sz="8000" b="1" dirty="0"/>
          </a:p>
        </p:txBody>
      </p:sp>
      <p:pic>
        <p:nvPicPr>
          <p:cNvPr id="6" name="Picture 4" descr="open source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7129" y="914400"/>
            <a:ext cx="851089" cy="851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556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865</TotalTime>
  <Words>925</Words>
  <Application>Microsoft Office PowerPoint</Application>
  <PresentationFormat>와이드스크린</PresentationFormat>
  <Paragraphs>336</Paragraphs>
  <Slides>61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8" baseType="lpstr">
      <vt:lpstr>08서울남산체 EB</vt:lpstr>
      <vt:lpstr>맑은 고딕</vt:lpstr>
      <vt:lpstr>Arial</vt:lpstr>
      <vt:lpstr>Cambria Math</vt:lpstr>
      <vt:lpstr>Consolas</vt:lpstr>
      <vt:lpstr>Wingdings</vt:lpstr>
      <vt:lpstr>Office 테마</vt:lpstr>
      <vt:lpstr>오픈 소스 소프트웨어 What is it 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Git 그리고 Github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그리고 Github</dc:title>
  <dc:creator>Registered User</dc:creator>
  <cp:lastModifiedBy>Registered User</cp:lastModifiedBy>
  <cp:revision>164</cp:revision>
  <cp:lastPrinted>2018-09-10T06:48:02Z</cp:lastPrinted>
  <dcterms:created xsi:type="dcterms:W3CDTF">2018-08-28T08:59:18Z</dcterms:created>
  <dcterms:modified xsi:type="dcterms:W3CDTF">2019-05-13T06:54:16Z</dcterms:modified>
</cp:coreProperties>
</file>